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autoCompressPictures="0">
  <p:sldMasterIdLst>
    <p:sldMasterId id="2147483648" r:id="rId4"/>
  </p:sldMasterIdLst>
  <p:notesMasterIdLst>
    <p:notesMasterId r:id="rId15"/>
  </p:notesMasterIdLst>
  <p:handoutMasterIdLst>
    <p:handoutMasterId r:id="rId16"/>
  </p:handoutMasterIdLst>
  <p:sldIdLst>
    <p:sldId id="577" r:id="rId5"/>
    <p:sldId id="576" r:id="rId6"/>
    <p:sldId id="597" r:id="rId7"/>
    <p:sldId id="598" r:id="rId8"/>
    <p:sldId id="578" r:id="rId9"/>
    <p:sldId id="599" r:id="rId10"/>
    <p:sldId id="600" r:id="rId11"/>
    <p:sldId id="601" r:id="rId12"/>
    <p:sldId id="602" r:id="rId13"/>
    <p:sldId id="603" r:id="rId14"/>
  </p:sldIdLst>
  <p:sldSz cx="12192000" cy="6858000"/>
  <p:notesSz cx="9940925" cy="6808788"/>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2309" autoAdjust="0"/>
    <p:restoredTop sz="95646" autoAdjust="0"/>
  </p:normalViewPr>
  <p:slideViewPr>
    <p:cSldViewPr showGuides="1">
      <p:cViewPr varScale="1">
        <p:scale>
          <a:sx n="106" d="100"/>
          <a:sy n="106" d="100"/>
        </p:scale>
        <p:origin x="372" y="96"/>
      </p:cViewPr>
      <p:guideLst/>
    </p:cSldViewPr>
  </p:slideViewPr>
  <p:outlineViewPr>
    <p:cViewPr>
      <p:scale>
        <a:sx n="33" d="100"/>
        <a:sy n="33" d="100"/>
      </p:scale>
      <p:origin x="0" y="-570"/>
    </p:cViewPr>
  </p:outlineViewPr>
  <p:notesTextViewPr>
    <p:cViewPr>
      <p:scale>
        <a:sx n="3" d="2"/>
        <a:sy n="3" d="2"/>
      </p:scale>
      <p:origin x="0" y="0"/>
    </p:cViewPr>
  </p:notesTextViewPr>
  <p:sorterViewPr>
    <p:cViewPr varScale="1">
      <p:scale>
        <a:sx n="100" d="100"/>
        <a:sy n="100" d="100"/>
      </p:scale>
      <p:origin x="0" y="0"/>
    </p:cViewPr>
  </p:sorterViewPr>
  <p:notesViewPr>
    <p:cSldViewPr showGuides="1">
      <p:cViewPr>
        <p:scale>
          <a:sx n="150" d="100"/>
          <a:sy n="150" d="100"/>
        </p:scale>
        <p:origin x="2850" y="17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6" name="Kopfzeilenplatzhalter 1">
            <a:extLst>
              <a:ext uri="{FF2B5EF4-FFF2-40B4-BE49-F238E27FC236}">
                <a16:creationId xmlns:a16="http://schemas.microsoft.com/office/drawing/2014/main" id="{0906C7C6-E7E2-4025-9A83-4CA466054B6C}"/>
              </a:ext>
            </a:extLst>
          </p:cNvPr>
          <p:cNvSpPr>
            <a:spLocks noGrp="1"/>
          </p:cNvSpPr>
          <p:nvPr>
            <p:ph type="hdr" sz="quarter"/>
          </p:nvPr>
        </p:nvSpPr>
        <p:spPr bwMode="gray">
          <a:xfrm>
            <a:off x="478846" y="558582"/>
            <a:ext cx="6193418" cy="341418"/>
          </a:xfrm>
          <a:prstGeom prst="rect">
            <a:avLst/>
          </a:prstGeom>
        </p:spPr>
        <p:txBody>
          <a:bodyPr vert="horz" lIns="0" tIns="0" rIns="0" bIns="0" rtlCol="0"/>
          <a:lstStyle>
            <a:lvl1pPr algn="l">
              <a:defRPr sz="1200"/>
            </a:lvl1pPr>
          </a:lstStyle>
          <a:p>
            <a:endParaRPr lang="de-DE" sz="800">
              <a:solidFill>
                <a:schemeClr val="accent2"/>
              </a:solidFill>
            </a:endParaRPr>
          </a:p>
        </p:txBody>
      </p:sp>
      <p:sp>
        <p:nvSpPr>
          <p:cNvPr id="7" name="Datumsplatzhalter 2">
            <a:extLst>
              <a:ext uri="{FF2B5EF4-FFF2-40B4-BE49-F238E27FC236}">
                <a16:creationId xmlns:a16="http://schemas.microsoft.com/office/drawing/2014/main" id="{2CA671D0-8069-4B2E-8AC6-ECF1F889797B}"/>
              </a:ext>
            </a:extLst>
          </p:cNvPr>
          <p:cNvSpPr>
            <a:spLocks noGrp="1"/>
          </p:cNvSpPr>
          <p:nvPr>
            <p:ph type="dt" idx="1"/>
          </p:nvPr>
        </p:nvSpPr>
        <p:spPr bwMode="gray">
          <a:xfrm>
            <a:off x="6672262" y="558582"/>
            <a:ext cx="2808287" cy="341418"/>
          </a:xfrm>
          <a:prstGeom prst="rect">
            <a:avLst/>
          </a:prstGeom>
        </p:spPr>
        <p:txBody>
          <a:bodyPr vert="horz" lIns="0" tIns="0" rIns="0" bIns="0" rtlCol="0"/>
          <a:lstStyle>
            <a:lvl1pPr algn="r">
              <a:defRPr sz="1200"/>
            </a:lvl1pPr>
          </a:lstStyle>
          <a:p>
            <a:fld id="{ACA0CCB3-15BC-4C05-A575-2DCFEA290779}" type="datetimeFigureOut">
              <a:rPr lang="de-DE" sz="800" smtClean="0">
                <a:solidFill>
                  <a:schemeClr val="accent2"/>
                </a:solidFill>
              </a:rPr>
              <a:t>19.01.2026</a:t>
            </a:fld>
            <a:endParaRPr lang="de-DE" sz="800" dirty="0">
              <a:solidFill>
                <a:schemeClr val="accent2"/>
              </a:solidFill>
            </a:endParaRPr>
          </a:p>
        </p:txBody>
      </p:sp>
      <p:sp>
        <p:nvSpPr>
          <p:cNvPr id="8" name="Fußzeilenplatzhalter 5">
            <a:extLst>
              <a:ext uri="{FF2B5EF4-FFF2-40B4-BE49-F238E27FC236}">
                <a16:creationId xmlns:a16="http://schemas.microsoft.com/office/drawing/2014/main" id="{B124BF7B-6A77-4DBF-BE26-28FCB70E2641}"/>
              </a:ext>
            </a:extLst>
          </p:cNvPr>
          <p:cNvSpPr>
            <a:spLocks noGrp="1"/>
          </p:cNvSpPr>
          <p:nvPr>
            <p:ph type="ftr" sz="quarter" idx="2"/>
          </p:nvPr>
        </p:nvSpPr>
        <p:spPr bwMode="gray">
          <a:xfrm>
            <a:off x="478262" y="6467266"/>
            <a:ext cx="6208718" cy="341418"/>
          </a:xfrm>
          <a:prstGeom prst="rect">
            <a:avLst/>
          </a:prstGeom>
        </p:spPr>
        <p:txBody>
          <a:bodyPr vert="horz" lIns="0" tIns="0" rIns="0" bIns="0" rtlCol="0" anchor="t"/>
          <a:lstStyle>
            <a:lvl1pPr algn="l">
              <a:defRPr sz="1200"/>
            </a:lvl1pPr>
          </a:lstStyle>
          <a:p>
            <a:endParaRPr lang="de-DE" sz="800" dirty="0">
              <a:solidFill>
                <a:schemeClr val="accent2"/>
              </a:solidFill>
            </a:endParaRPr>
          </a:p>
        </p:txBody>
      </p:sp>
      <p:sp>
        <p:nvSpPr>
          <p:cNvPr id="9" name="Foliennummernplatzhalter 6">
            <a:extLst>
              <a:ext uri="{FF2B5EF4-FFF2-40B4-BE49-F238E27FC236}">
                <a16:creationId xmlns:a16="http://schemas.microsoft.com/office/drawing/2014/main" id="{22D54ED9-8314-4417-B93B-788EB5A4791B}"/>
              </a:ext>
            </a:extLst>
          </p:cNvPr>
          <p:cNvSpPr>
            <a:spLocks noGrp="1"/>
          </p:cNvSpPr>
          <p:nvPr>
            <p:ph type="sldNum" sz="quarter" idx="3"/>
          </p:nvPr>
        </p:nvSpPr>
        <p:spPr bwMode="gray">
          <a:xfrm>
            <a:off x="6686982" y="6467370"/>
            <a:ext cx="2792988" cy="341418"/>
          </a:xfrm>
          <a:prstGeom prst="rect">
            <a:avLst/>
          </a:prstGeom>
        </p:spPr>
        <p:txBody>
          <a:bodyPr vert="horz" lIns="0" tIns="0" rIns="0" bIns="0" rtlCol="0" anchor="t"/>
          <a:lstStyle>
            <a:lvl1pPr algn="r">
              <a:defRPr sz="1200"/>
            </a:lvl1pPr>
          </a:lstStyle>
          <a:p>
            <a:fld id="{ECA1526B-7E83-42A4-A26A-60EA22746209}" type="slidenum">
              <a:rPr lang="de-DE" sz="800" smtClean="0">
                <a:solidFill>
                  <a:schemeClr val="accent2"/>
                </a:solidFill>
              </a:rPr>
              <a:t>‹Nr.›</a:t>
            </a:fld>
            <a:endParaRPr lang="de-DE" sz="800">
              <a:solidFill>
                <a:schemeClr val="accent2"/>
              </a:solidFill>
            </a:endParaRPr>
          </a:p>
        </p:txBody>
      </p:sp>
    </p:spTree>
    <p:extLst>
      <p:ext uri="{BB962C8B-B14F-4D97-AF65-F5344CB8AC3E}">
        <p14:creationId xmlns:p14="http://schemas.microsoft.com/office/powerpoint/2010/main" val="2749772323"/>
      </p:ext>
    </p:extLst>
  </p:cSld>
  <p:clrMap bg1="lt1" tx1="dk1" bg2="lt2" tx2="dk2" accent1="accent1" accent2="accent2" accent3="accent3" accent4="accent4" accent5="accent5" accent6="accent6" hlink="hlink" folHlink="folHlink"/>
  <p:extLst>
    <p:ext uri="{56416CCD-93CA-4268-BC5B-53C4BB910035}">
      <p15:sldGuideLst xmlns:p15="http://schemas.microsoft.com/office/powerpoint/2012/main">
        <p15:guide id="1" pos="302" userDrawn="1">
          <p15:clr>
            <a:srgbClr val="F26B43"/>
          </p15:clr>
        </p15:guide>
        <p15:guide id="2" pos="5971" userDrawn="1">
          <p15:clr>
            <a:srgbClr val="F26B43"/>
          </p15:clr>
        </p15:guide>
        <p15:guide id="3" orient="horz" pos="572" userDrawn="1">
          <p15:clr>
            <a:srgbClr val="F26B43"/>
          </p15:clr>
        </p15:guide>
        <p15:guide id="4" orient="horz" pos="4065" userDrawn="1">
          <p15:clr>
            <a:srgbClr val="F26B43"/>
          </p15:clr>
        </p15:guide>
        <p15:guide id="5" orient="horz" pos="346" userDrawn="1">
          <p15:clr>
            <a:srgbClr val="F26B43"/>
          </p15:clr>
        </p15:guide>
      </p15:sldGuideLst>
    </p:ext>
  </p:extLst>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bwMode="gray">
          <a:xfrm>
            <a:off x="478846" y="558582"/>
            <a:ext cx="6193418" cy="341418"/>
          </a:xfrm>
          <a:prstGeom prst="rect">
            <a:avLst/>
          </a:prstGeom>
        </p:spPr>
        <p:txBody>
          <a:bodyPr vert="horz" lIns="0" tIns="0" rIns="0" bIns="0" rtlCol="0"/>
          <a:lstStyle>
            <a:lvl1pPr algn="l">
              <a:defRPr sz="800">
                <a:solidFill>
                  <a:schemeClr val="accent2"/>
                </a:solidFill>
              </a:defRPr>
            </a:lvl1pPr>
          </a:lstStyle>
          <a:p>
            <a:endParaRPr lang="de-DE" dirty="0"/>
          </a:p>
        </p:txBody>
      </p:sp>
      <p:sp>
        <p:nvSpPr>
          <p:cNvPr id="3" name="Datumsplatzhalter 2"/>
          <p:cNvSpPr>
            <a:spLocks noGrp="1"/>
          </p:cNvSpPr>
          <p:nvPr>
            <p:ph type="dt" idx="1"/>
          </p:nvPr>
        </p:nvSpPr>
        <p:spPr bwMode="gray">
          <a:xfrm>
            <a:off x="6672262" y="558582"/>
            <a:ext cx="2808287" cy="341418"/>
          </a:xfrm>
          <a:prstGeom prst="rect">
            <a:avLst/>
          </a:prstGeom>
        </p:spPr>
        <p:txBody>
          <a:bodyPr vert="horz" lIns="0" tIns="0" rIns="0" bIns="0" rtlCol="0"/>
          <a:lstStyle>
            <a:lvl1pPr algn="r">
              <a:defRPr sz="800">
                <a:solidFill>
                  <a:schemeClr val="accent2"/>
                </a:solidFill>
              </a:defRPr>
            </a:lvl1pPr>
          </a:lstStyle>
          <a:p>
            <a:fld id="{ACA0CCB3-15BC-4C05-A575-2DCFEA290779}" type="datetimeFigureOut">
              <a:rPr lang="de-DE" smtClean="0"/>
              <a:pPr/>
              <a:t>19.01.2026</a:t>
            </a:fld>
            <a:endParaRPr lang="de-DE" dirty="0"/>
          </a:p>
        </p:txBody>
      </p:sp>
      <p:sp>
        <p:nvSpPr>
          <p:cNvPr id="4" name="Folienbildplatzhalter 3"/>
          <p:cNvSpPr>
            <a:spLocks noGrp="1" noRot="1" noChangeAspect="1"/>
          </p:cNvSpPr>
          <p:nvPr>
            <p:ph type="sldImg" idx="2"/>
          </p:nvPr>
        </p:nvSpPr>
        <p:spPr bwMode="gray">
          <a:xfrm>
            <a:off x="479425" y="908050"/>
            <a:ext cx="6210300" cy="3492500"/>
          </a:xfrm>
          <a:prstGeom prst="rect">
            <a:avLst/>
          </a:prstGeom>
          <a:noFill/>
          <a:ln w="12700">
            <a:solidFill>
              <a:schemeClr val="tx2"/>
            </a:solidFill>
            <a:miter lim="800000"/>
          </a:ln>
        </p:spPr>
        <p:txBody>
          <a:bodyPr vert="horz" lIns="91440" tIns="45720" rIns="91440" bIns="45720" rtlCol="0" anchor="ctr"/>
          <a:lstStyle/>
          <a:p>
            <a:endParaRPr lang="de-DE"/>
          </a:p>
        </p:txBody>
      </p:sp>
      <p:sp>
        <p:nvSpPr>
          <p:cNvPr id="5" name="Notizenplatzhalter 4"/>
          <p:cNvSpPr>
            <a:spLocks noGrp="1"/>
          </p:cNvSpPr>
          <p:nvPr>
            <p:ph type="body" sz="quarter" idx="3"/>
          </p:nvPr>
        </p:nvSpPr>
        <p:spPr bwMode="gray">
          <a:xfrm>
            <a:off x="479427" y="4554698"/>
            <a:ext cx="8999539" cy="1898489"/>
          </a:xfrm>
          <a:prstGeom prst="rect">
            <a:avLst/>
          </a:prstGeom>
        </p:spPr>
        <p:txBody>
          <a:bodyPr vert="horz" lIns="0" tIns="0" rIns="0" bIns="0" rtlCol="0">
            <a:normAutofit/>
          </a:body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dirty="0"/>
              <a:t>Fünfte Ebene</a:t>
            </a:r>
          </a:p>
          <a:p>
            <a:pPr lvl="5"/>
            <a:r>
              <a:rPr lang="de-DE" dirty="0"/>
              <a:t>Sechste Ebene</a:t>
            </a:r>
          </a:p>
          <a:p>
            <a:pPr lvl="6"/>
            <a:r>
              <a:rPr lang="de-DE" dirty="0"/>
              <a:t>Siebte Ebene</a:t>
            </a:r>
          </a:p>
          <a:p>
            <a:pPr lvl="7"/>
            <a:r>
              <a:rPr lang="de-DE" dirty="0"/>
              <a:t>Achte Ebene</a:t>
            </a:r>
          </a:p>
          <a:p>
            <a:pPr lvl="8"/>
            <a:r>
              <a:rPr lang="de-DE" dirty="0"/>
              <a:t>Neunte Ebne</a:t>
            </a:r>
          </a:p>
        </p:txBody>
      </p:sp>
      <p:sp>
        <p:nvSpPr>
          <p:cNvPr id="6" name="Fußzeilenplatzhalter 5"/>
          <p:cNvSpPr>
            <a:spLocks noGrp="1"/>
          </p:cNvSpPr>
          <p:nvPr>
            <p:ph type="ftr" sz="quarter" idx="4"/>
          </p:nvPr>
        </p:nvSpPr>
        <p:spPr bwMode="gray">
          <a:xfrm>
            <a:off x="478261" y="6534150"/>
            <a:ext cx="8272199" cy="139700"/>
          </a:xfrm>
          <a:prstGeom prst="rect">
            <a:avLst/>
          </a:prstGeom>
        </p:spPr>
        <p:txBody>
          <a:bodyPr vert="horz" lIns="0" tIns="0" rIns="0" bIns="0" rtlCol="0" anchor="t"/>
          <a:lstStyle>
            <a:lvl1pPr algn="l">
              <a:defRPr sz="800">
                <a:solidFill>
                  <a:schemeClr val="accent2"/>
                </a:solidFill>
              </a:defRPr>
            </a:lvl1pPr>
          </a:lstStyle>
          <a:p>
            <a:endParaRPr lang="de-DE" dirty="0"/>
          </a:p>
        </p:txBody>
      </p:sp>
      <p:sp>
        <p:nvSpPr>
          <p:cNvPr id="7" name="Foliennummernplatzhalter 6"/>
          <p:cNvSpPr>
            <a:spLocks noGrp="1"/>
          </p:cNvSpPr>
          <p:nvPr>
            <p:ph type="sldNum" sz="quarter" idx="5"/>
          </p:nvPr>
        </p:nvSpPr>
        <p:spPr bwMode="gray">
          <a:xfrm>
            <a:off x="8750462" y="6534150"/>
            <a:ext cx="729508" cy="139700"/>
          </a:xfrm>
          <a:prstGeom prst="rect">
            <a:avLst/>
          </a:prstGeom>
        </p:spPr>
        <p:txBody>
          <a:bodyPr vert="horz" lIns="0" tIns="0" rIns="0" bIns="0" rtlCol="0" anchor="t"/>
          <a:lstStyle>
            <a:lvl1pPr algn="r">
              <a:defRPr sz="800" b="1">
                <a:solidFill>
                  <a:schemeClr val="accent2"/>
                </a:solidFill>
              </a:defRPr>
            </a:lvl1pPr>
          </a:lstStyle>
          <a:p>
            <a:fld id="{ECA1526B-7E83-42A4-A26A-60EA22746209}" type="slidenum">
              <a:rPr lang="de-DE" smtClean="0"/>
              <a:pPr/>
              <a:t>‹Nr.›</a:t>
            </a:fld>
            <a:endParaRPr lang="de-DE" dirty="0"/>
          </a:p>
        </p:txBody>
      </p:sp>
      <p:grpSp>
        <p:nvGrpSpPr>
          <p:cNvPr id="8" name="Gruppieren 7">
            <a:extLst>
              <a:ext uri="{FF2B5EF4-FFF2-40B4-BE49-F238E27FC236}">
                <a16:creationId xmlns:a16="http://schemas.microsoft.com/office/drawing/2014/main" id="{58D546B2-00CF-41C3-93BC-D9B5332CA643}"/>
              </a:ext>
            </a:extLst>
          </p:cNvPr>
          <p:cNvGrpSpPr/>
          <p:nvPr/>
        </p:nvGrpSpPr>
        <p:grpSpPr>
          <a:xfrm>
            <a:off x="6950462" y="1395506"/>
            <a:ext cx="2528502" cy="3005044"/>
            <a:chOff x="6950462" y="1395506"/>
            <a:chExt cx="2528501" cy="3005044"/>
          </a:xfrm>
        </p:grpSpPr>
        <p:cxnSp>
          <p:nvCxnSpPr>
            <p:cNvPr id="10" name="Gerader Verbinder 9">
              <a:extLst>
                <a:ext uri="{FF2B5EF4-FFF2-40B4-BE49-F238E27FC236}">
                  <a16:creationId xmlns:a16="http://schemas.microsoft.com/office/drawing/2014/main" id="{D2C2A10B-DC34-4455-A91B-FFC3F514E07B}"/>
                </a:ext>
              </a:extLst>
            </p:cNvPr>
            <p:cNvCxnSpPr/>
            <p:nvPr/>
          </p:nvCxnSpPr>
          <p:spPr bwMode="gray">
            <a:xfrm>
              <a:off x="6950462" y="1395506"/>
              <a:ext cx="2528501" cy="0"/>
            </a:xfrm>
            <a:prstGeom prst="line">
              <a:avLst/>
            </a:prstGeom>
            <a:ln>
              <a:solidFill>
                <a:schemeClr val="accent1"/>
              </a:solidFill>
              <a:prstDash val="dash"/>
            </a:ln>
          </p:spPr>
          <p:style>
            <a:lnRef idx="1">
              <a:schemeClr val="accent1"/>
            </a:lnRef>
            <a:fillRef idx="0">
              <a:schemeClr val="accent1"/>
            </a:fillRef>
            <a:effectRef idx="0">
              <a:schemeClr val="accent1"/>
            </a:effectRef>
            <a:fontRef idx="minor">
              <a:schemeClr val="tx1"/>
            </a:fontRef>
          </p:style>
        </p:cxnSp>
        <p:cxnSp>
          <p:nvCxnSpPr>
            <p:cNvPr id="11" name="Gerader Verbinder 10">
              <a:extLst>
                <a:ext uri="{FF2B5EF4-FFF2-40B4-BE49-F238E27FC236}">
                  <a16:creationId xmlns:a16="http://schemas.microsoft.com/office/drawing/2014/main" id="{C7CBCB84-35BA-456B-9F76-B2466D0030A9}"/>
                </a:ext>
              </a:extLst>
            </p:cNvPr>
            <p:cNvCxnSpPr/>
            <p:nvPr/>
          </p:nvCxnSpPr>
          <p:spPr bwMode="gray">
            <a:xfrm>
              <a:off x="6950462" y="1824798"/>
              <a:ext cx="2528501" cy="0"/>
            </a:xfrm>
            <a:prstGeom prst="line">
              <a:avLst/>
            </a:prstGeom>
            <a:ln>
              <a:solidFill>
                <a:schemeClr val="accent1"/>
              </a:solidFill>
              <a:prstDash val="dash"/>
            </a:ln>
          </p:spPr>
          <p:style>
            <a:lnRef idx="1">
              <a:schemeClr val="accent1"/>
            </a:lnRef>
            <a:fillRef idx="0">
              <a:schemeClr val="accent1"/>
            </a:fillRef>
            <a:effectRef idx="0">
              <a:schemeClr val="accent1"/>
            </a:effectRef>
            <a:fontRef idx="minor">
              <a:schemeClr val="tx1"/>
            </a:fontRef>
          </p:style>
        </p:cxnSp>
        <p:cxnSp>
          <p:nvCxnSpPr>
            <p:cNvPr id="12" name="Gerader Verbinder 11">
              <a:extLst>
                <a:ext uri="{FF2B5EF4-FFF2-40B4-BE49-F238E27FC236}">
                  <a16:creationId xmlns:a16="http://schemas.microsoft.com/office/drawing/2014/main" id="{70EF54C7-E52F-4E5D-A36A-B4A52F282FCE}"/>
                </a:ext>
              </a:extLst>
            </p:cNvPr>
            <p:cNvCxnSpPr/>
            <p:nvPr/>
          </p:nvCxnSpPr>
          <p:spPr bwMode="gray">
            <a:xfrm>
              <a:off x="6950462" y="2254090"/>
              <a:ext cx="2528501" cy="0"/>
            </a:xfrm>
            <a:prstGeom prst="line">
              <a:avLst/>
            </a:prstGeom>
            <a:ln>
              <a:solidFill>
                <a:schemeClr val="accent1"/>
              </a:solidFill>
              <a:prstDash val="dash"/>
            </a:ln>
          </p:spPr>
          <p:style>
            <a:lnRef idx="1">
              <a:schemeClr val="accent1"/>
            </a:lnRef>
            <a:fillRef idx="0">
              <a:schemeClr val="accent1"/>
            </a:fillRef>
            <a:effectRef idx="0">
              <a:schemeClr val="accent1"/>
            </a:effectRef>
            <a:fontRef idx="minor">
              <a:schemeClr val="tx1"/>
            </a:fontRef>
          </p:style>
        </p:cxnSp>
        <p:cxnSp>
          <p:nvCxnSpPr>
            <p:cNvPr id="13" name="Gerader Verbinder 12">
              <a:extLst>
                <a:ext uri="{FF2B5EF4-FFF2-40B4-BE49-F238E27FC236}">
                  <a16:creationId xmlns:a16="http://schemas.microsoft.com/office/drawing/2014/main" id="{C43E8B52-64B0-4F74-9088-B60331271535}"/>
                </a:ext>
              </a:extLst>
            </p:cNvPr>
            <p:cNvCxnSpPr/>
            <p:nvPr/>
          </p:nvCxnSpPr>
          <p:spPr bwMode="gray">
            <a:xfrm>
              <a:off x="6950462" y="2683382"/>
              <a:ext cx="2528501" cy="0"/>
            </a:xfrm>
            <a:prstGeom prst="line">
              <a:avLst/>
            </a:prstGeom>
            <a:ln>
              <a:solidFill>
                <a:schemeClr val="accent1"/>
              </a:solidFill>
              <a:prstDash val="dash"/>
            </a:ln>
          </p:spPr>
          <p:style>
            <a:lnRef idx="1">
              <a:schemeClr val="accent1"/>
            </a:lnRef>
            <a:fillRef idx="0">
              <a:schemeClr val="accent1"/>
            </a:fillRef>
            <a:effectRef idx="0">
              <a:schemeClr val="accent1"/>
            </a:effectRef>
            <a:fontRef idx="minor">
              <a:schemeClr val="tx1"/>
            </a:fontRef>
          </p:style>
        </p:cxnSp>
        <p:cxnSp>
          <p:nvCxnSpPr>
            <p:cNvPr id="15" name="Gerader Verbinder 14">
              <a:extLst>
                <a:ext uri="{FF2B5EF4-FFF2-40B4-BE49-F238E27FC236}">
                  <a16:creationId xmlns:a16="http://schemas.microsoft.com/office/drawing/2014/main" id="{A35536B1-410C-470C-A0E3-024EF56FA49C}"/>
                </a:ext>
              </a:extLst>
            </p:cNvPr>
            <p:cNvCxnSpPr/>
            <p:nvPr/>
          </p:nvCxnSpPr>
          <p:spPr bwMode="gray">
            <a:xfrm>
              <a:off x="6950462" y="3112674"/>
              <a:ext cx="2528501" cy="0"/>
            </a:xfrm>
            <a:prstGeom prst="line">
              <a:avLst/>
            </a:prstGeom>
            <a:ln>
              <a:solidFill>
                <a:schemeClr val="accent1"/>
              </a:solidFill>
              <a:prstDash val="dash"/>
            </a:ln>
          </p:spPr>
          <p:style>
            <a:lnRef idx="1">
              <a:schemeClr val="accent1"/>
            </a:lnRef>
            <a:fillRef idx="0">
              <a:schemeClr val="accent1"/>
            </a:fillRef>
            <a:effectRef idx="0">
              <a:schemeClr val="accent1"/>
            </a:effectRef>
            <a:fontRef idx="minor">
              <a:schemeClr val="tx1"/>
            </a:fontRef>
          </p:style>
        </p:cxnSp>
        <p:cxnSp>
          <p:nvCxnSpPr>
            <p:cNvPr id="16" name="Gerader Verbinder 15">
              <a:extLst>
                <a:ext uri="{FF2B5EF4-FFF2-40B4-BE49-F238E27FC236}">
                  <a16:creationId xmlns:a16="http://schemas.microsoft.com/office/drawing/2014/main" id="{F847319B-4988-48C1-9EEE-6F96F76CED10}"/>
                </a:ext>
              </a:extLst>
            </p:cNvPr>
            <p:cNvCxnSpPr/>
            <p:nvPr/>
          </p:nvCxnSpPr>
          <p:spPr bwMode="gray">
            <a:xfrm>
              <a:off x="6950462" y="3541966"/>
              <a:ext cx="2528501" cy="0"/>
            </a:xfrm>
            <a:prstGeom prst="line">
              <a:avLst/>
            </a:prstGeom>
            <a:ln>
              <a:solidFill>
                <a:schemeClr val="accent1"/>
              </a:solidFill>
              <a:prstDash val="dash"/>
            </a:ln>
          </p:spPr>
          <p:style>
            <a:lnRef idx="1">
              <a:schemeClr val="accent1"/>
            </a:lnRef>
            <a:fillRef idx="0">
              <a:schemeClr val="accent1"/>
            </a:fillRef>
            <a:effectRef idx="0">
              <a:schemeClr val="accent1"/>
            </a:effectRef>
            <a:fontRef idx="minor">
              <a:schemeClr val="tx1"/>
            </a:fontRef>
          </p:style>
        </p:cxnSp>
        <p:cxnSp>
          <p:nvCxnSpPr>
            <p:cNvPr id="17" name="Gerader Verbinder 16">
              <a:extLst>
                <a:ext uri="{FF2B5EF4-FFF2-40B4-BE49-F238E27FC236}">
                  <a16:creationId xmlns:a16="http://schemas.microsoft.com/office/drawing/2014/main" id="{82D0D46B-F2F2-48EB-BA23-0ECF4582AE87}"/>
                </a:ext>
              </a:extLst>
            </p:cNvPr>
            <p:cNvCxnSpPr/>
            <p:nvPr/>
          </p:nvCxnSpPr>
          <p:spPr bwMode="gray">
            <a:xfrm>
              <a:off x="6950462" y="3971258"/>
              <a:ext cx="2528501" cy="0"/>
            </a:xfrm>
            <a:prstGeom prst="line">
              <a:avLst/>
            </a:prstGeom>
            <a:ln>
              <a:solidFill>
                <a:schemeClr val="accent1"/>
              </a:solidFill>
              <a:prstDash val="dash"/>
            </a:ln>
          </p:spPr>
          <p:style>
            <a:lnRef idx="1">
              <a:schemeClr val="accent1"/>
            </a:lnRef>
            <a:fillRef idx="0">
              <a:schemeClr val="accent1"/>
            </a:fillRef>
            <a:effectRef idx="0">
              <a:schemeClr val="accent1"/>
            </a:effectRef>
            <a:fontRef idx="minor">
              <a:schemeClr val="tx1"/>
            </a:fontRef>
          </p:style>
        </p:cxnSp>
        <p:cxnSp>
          <p:nvCxnSpPr>
            <p:cNvPr id="18" name="Gerader Verbinder 17">
              <a:extLst>
                <a:ext uri="{FF2B5EF4-FFF2-40B4-BE49-F238E27FC236}">
                  <a16:creationId xmlns:a16="http://schemas.microsoft.com/office/drawing/2014/main" id="{FEC9402B-F1C7-4A63-9578-2F8E064EC3D5}"/>
                </a:ext>
              </a:extLst>
            </p:cNvPr>
            <p:cNvCxnSpPr/>
            <p:nvPr/>
          </p:nvCxnSpPr>
          <p:spPr bwMode="gray">
            <a:xfrm>
              <a:off x="6950462" y="4400550"/>
              <a:ext cx="2528501" cy="0"/>
            </a:xfrm>
            <a:prstGeom prst="line">
              <a:avLst/>
            </a:prstGeom>
            <a:ln>
              <a:solidFill>
                <a:schemeClr val="accent1"/>
              </a:solidFill>
              <a:prstDash val="dash"/>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1359191266"/>
      </p:ext>
    </p:extLst>
  </p:cSld>
  <p:clrMap bg1="lt1" tx1="dk1" bg2="lt2" tx2="dk2" accent1="accent1" accent2="accent2" accent3="accent3" accent4="accent4" accent5="accent5" accent6="accent6" hlink="hlink" folHlink="folHlink"/>
  <p:notesStyle>
    <a:lvl1pPr marL="0" indent="0" algn="l" defTabSz="914400" rtl="0" eaLnBrk="1" latinLnBrk="0" hangingPunct="1">
      <a:spcBef>
        <a:spcPts val="100"/>
      </a:spcBef>
      <a:spcAft>
        <a:spcPts val="100"/>
      </a:spcAft>
      <a:buFont typeface="Arial" panose="020B0604020202020204" pitchFamily="34" charset="0"/>
      <a:buNone/>
      <a:defRPr sz="1000" kern="1200">
        <a:solidFill>
          <a:schemeClr val="tx1"/>
        </a:solidFill>
        <a:latin typeface="+mn-lt"/>
        <a:ea typeface="+mn-ea"/>
        <a:cs typeface="+mn-cs"/>
      </a:defRPr>
    </a:lvl1pPr>
    <a:lvl2pPr marL="144000" indent="-144000" algn="l" defTabSz="914400" rtl="0" eaLnBrk="1" latinLnBrk="0" hangingPunct="1">
      <a:spcBef>
        <a:spcPts val="100"/>
      </a:spcBef>
      <a:spcAft>
        <a:spcPts val="100"/>
      </a:spcAft>
      <a:buClr>
        <a:schemeClr val="bg2"/>
      </a:buClr>
      <a:buFont typeface="Courier New" panose="02070309020205020404" pitchFamily="49" charset="0"/>
      <a:buChar char="o"/>
      <a:defRPr sz="1000" kern="1200">
        <a:solidFill>
          <a:schemeClr val="tx1"/>
        </a:solidFill>
        <a:latin typeface="+mn-lt"/>
        <a:ea typeface="+mn-ea"/>
        <a:cs typeface="+mn-cs"/>
      </a:defRPr>
    </a:lvl2pPr>
    <a:lvl3pPr marL="288000" indent="-144000" algn="l" defTabSz="914400" rtl="0" eaLnBrk="1" latinLnBrk="0" hangingPunct="1">
      <a:spcBef>
        <a:spcPts val="0"/>
      </a:spcBef>
      <a:spcAft>
        <a:spcPts val="100"/>
      </a:spcAft>
      <a:buClr>
        <a:schemeClr val="bg2"/>
      </a:buClr>
      <a:buFont typeface="Symbol" panose="05050102010706020507" pitchFamily="18" charset="2"/>
      <a:buChar char="-"/>
      <a:defRPr sz="1000" kern="1200">
        <a:solidFill>
          <a:schemeClr val="tx1"/>
        </a:solidFill>
        <a:latin typeface="+mn-lt"/>
        <a:ea typeface="+mn-ea"/>
        <a:cs typeface="+mn-cs"/>
      </a:defRPr>
    </a:lvl3pPr>
    <a:lvl4pPr marL="432000" indent="-144000" algn="l" defTabSz="914400" rtl="0" eaLnBrk="1" latinLnBrk="0" hangingPunct="1">
      <a:spcBef>
        <a:spcPts val="0"/>
      </a:spcBef>
      <a:spcAft>
        <a:spcPts val="100"/>
      </a:spcAft>
      <a:buClr>
        <a:schemeClr val="bg2"/>
      </a:buClr>
      <a:buFont typeface="Symbol" panose="05050102010706020507" pitchFamily="18" charset="2"/>
      <a:buChar char="-"/>
      <a:defRPr sz="1000" kern="1200">
        <a:solidFill>
          <a:schemeClr val="tx1"/>
        </a:solidFill>
        <a:latin typeface="+mn-lt"/>
        <a:ea typeface="+mn-ea"/>
        <a:cs typeface="+mn-cs"/>
      </a:defRPr>
    </a:lvl4pPr>
    <a:lvl5pPr marL="144000" indent="-144000" algn="l" defTabSz="914400" rtl="0" eaLnBrk="1" latinLnBrk="0" hangingPunct="1">
      <a:spcBef>
        <a:spcPts val="100"/>
      </a:spcBef>
      <a:spcAft>
        <a:spcPts val="100"/>
      </a:spcAft>
      <a:buClr>
        <a:schemeClr val="bg2"/>
      </a:buClr>
      <a:buFont typeface="+mj-lt"/>
      <a:buAutoNum type="arabicPeriod"/>
      <a:defRPr sz="1000" kern="1200">
        <a:solidFill>
          <a:schemeClr val="tx1"/>
        </a:solidFill>
        <a:latin typeface="+mn-lt"/>
        <a:ea typeface="+mn-ea"/>
        <a:cs typeface="+mn-cs"/>
      </a:defRPr>
    </a:lvl5pPr>
    <a:lvl6pPr marL="288000" indent="-144000" algn="l" defTabSz="914400" rtl="0" eaLnBrk="1" latinLnBrk="0" hangingPunct="1">
      <a:spcBef>
        <a:spcPts val="0"/>
      </a:spcBef>
      <a:spcAft>
        <a:spcPts val="100"/>
      </a:spcAft>
      <a:buClr>
        <a:schemeClr val="bg2"/>
      </a:buClr>
      <a:buFont typeface="+mj-lt"/>
      <a:buAutoNum type="alphaLcPeriod"/>
      <a:defRPr sz="1000" kern="1200">
        <a:solidFill>
          <a:schemeClr val="tx1"/>
        </a:solidFill>
        <a:latin typeface="+mn-lt"/>
        <a:ea typeface="+mn-ea"/>
        <a:cs typeface="+mn-cs"/>
      </a:defRPr>
    </a:lvl6pPr>
    <a:lvl7pPr marL="0" indent="0" algn="l" defTabSz="914400" rtl="0" eaLnBrk="1" latinLnBrk="0" hangingPunct="1">
      <a:spcBef>
        <a:spcPts val="100"/>
      </a:spcBef>
      <a:spcAft>
        <a:spcPts val="100"/>
      </a:spcAft>
      <a:buFont typeface="Arial" panose="020B0604020202020204" pitchFamily="34" charset="0"/>
      <a:buNone/>
      <a:defRPr sz="1200" b="1" kern="1200">
        <a:solidFill>
          <a:schemeClr val="tx1"/>
        </a:solidFill>
        <a:latin typeface="+mn-lt"/>
        <a:ea typeface="+mn-ea"/>
        <a:cs typeface="+mn-cs"/>
      </a:defRPr>
    </a:lvl7pPr>
    <a:lvl8pPr marL="0" indent="0" algn="l" defTabSz="914400" rtl="0" eaLnBrk="1" latinLnBrk="0" hangingPunct="1">
      <a:spcBef>
        <a:spcPts val="100"/>
      </a:spcBef>
      <a:spcAft>
        <a:spcPts val="100"/>
      </a:spcAft>
      <a:buFont typeface="Arial" panose="020B0604020202020204" pitchFamily="34" charset="0"/>
      <a:buNone/>
      <a:defRPr sz="1200" b="1" kern="1200">
        <a:solidFill>
          <a:schemeClr val="bg2"/>
        </a:solidFill>
        <a:latin typeface="+mn-lt"/>
        <a:ea typeface="+mn-ea"/>
        <a:cs typeface="+mn-cs"/>
      </a:defRPr>
    </a:lvl8pPr>
    <a:lvl9pPr marL="0" indent="0" algn="l" defTabSz="914400" rtl="0" eaLnBrk="1" latinLnBrk="0" hangingPunct="1">
      <a:spcBef>
        <a:spcPts val="100"/>
      </a:spcBef>
      <a:spcAft>
        <a:spcPts val="100"/>
      </a:spcAft>
      <a:buFont typeface="Arial" panose="020B0604020202020204" pitchFamily="34" charset="0"/>
      <a:buNone/>
      <a:defRPr sz="800" kern="1200">
        <a:solidFill>
          <a:schemeClr val="accent2"/>
        </a:solidFill>
        <a:latin typeface="+mn-lt"/>
        <a:ea typeface="+mn-ea"/>
        <a:cs typeface="+mn-cs"/>
      </a:defRPr>
    </a:lvl9pPr>
  </p:notesStyle>
  <p:extLst>
    <p:ext uri="{620B2872-D7B9-4A21-9093-7833F8D536E1}">
      <p15:sldGuideLst xmlns:p15="http://schemas.microsoft.com/office/powerpoint/2012/main">
        <p15:guide id="1" pos="4203" userDrawn="1">
          <p15:clr>
            <a:srgbClr val="F26B43"/>
          </p15:clr>
        </p15:guide>
        <p15:guide id="2" orient="horz" pos="2772" userDrawn="1">
          <p15:clr>
            <a:srgbClr val="F26B43"/>
          </p15:clr>
        </p15:guide>
        <p15:guide id="3" pos="302" userDrawn="1">
          <p15:clr>
            <a:srgbClr val="F26B43"/>
          </p15:clr>
        </p15:guide>
        <p15:guide id="4" pos="5971" userDrawn="1">
          <p15:clr>
            <a:srgbClr val="F26B43"/>
          </p15:clr>
        </p15:guide>
        <p15:guide id="5" orient="horz" pos="4065" userDrawn="1">
          <p15:clr>
            <a:srgbClr val="F26B43"/>
          </p15:clr>
        </p15:guide>
        <p15:guide id="6" orient="horz" pos="572" userDrawn="1">
          <p15:clr>
            <a:srgbClr val="F26B43"/>
          </p15:clr>
        </p15:guide>
        <p15:guide id="7" orient="horz" pos="346" userDrawn="1">
          <p15:clr>
            <a:srgbClr val="F26B43"/>
          </p15:clr>
        </p15:guide>
      </p15:sldGuideLst>
    </p:ext>
  </p:extLst>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folie 2 links">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1A815FE-B054-4DF4-8C36-4CAFDC1DAFE8}"/>
              </a:ext>
            </a:extLst>
          </p:cNvPr>
          <p:cNvSpPr>
            <a:spLocks noGrp="1"/>
          </p:cNvSpPr>
          <p:nvPr>
            <p:ph type="title" hasCustomPrompt="1"/>
          </p:nvPr>
        </p:nvSpPr>
        <p:spPr bwMode="gray">
          <a:xfrm>
            <a:off x="0" y="1989137"/>
            <a:ext cx="5375275" cy="3240087"/>
          </a:xfrm>
          <a:solidFill>
            <a:schemeClr val="tx2"/>
          </a:solidFill>
        </p:spPr>
        <p:txBody>
          <a:bodyPr lIns="684000" tIns="612000" rIns="360000" bIns="1440000" anchor="b" anchorCtr="0"/>
          <a:lstStyle>
            <a:lvl1pPr>
              <a:defRPr sz="3200">
                <a:solidFill>
                  <a:schemeClr val="tx1"/>
                </a:solidFill>
              </a:defRPr>
            </a:lvl1pPr>
            <a:lvl2pPr>
              <a:defRPr sz="3200">
                <a:solidFill>
                  <a:schemeClr val="tx1"/>
                </a:solidFill>
              </a:defRPr>
            </a:lvl2pPr>
            <a:lvl3pPr>
              <a:defRPr sz="3200">
                <a:solidFill>
                  <a:schemeClr val="tx1"/>
                </a:solidFill>
              </a:defRPr>
            </a:lvl3pPr>
            <a:lvl4pPr>
              <a:defRPr sz="3200">
                <a:solidFill>
                  <a:schemeClr val="tx1"/>
                </a:solidFill>
              </a:defRPr>
            </a:lvl4pPr>
            <a:lvl5pPr>
              <a:defRPr sz="3200">
                <a:solidFill>
                  <a:schemeClr val="tx1"/>
                </a:solidFill>
              </a:defRPr>
            </a:lvl5pPr>
            <a:lvl6pPr>
              <a:defRPr sz="3200">
                <a:solidFill>
                  <a:schemeClr val="tx1"/>
                </a:solidFill>
              </a:defRPr>
            </a:lvl6pPr>
            <a:lvl7pPr>
              <a:defRPr sz="3200">
                <a:solidFill>
                  <a:schemeClr val="tx1"/>
                </a:solidFill>
              </a:defRPr>
            </a:lvl7pPr>
            <a:lvl8pPr>
              <a:defRPr sz="3200">
                <a:solidFill>
                  <a:schemeClr val="tx1"/>
                </a:solidFill>
              </a:defRPr>
            </a:lvl8pPr>
            <a:lvl9pPr>
              <a:defRPr sz="3200">
                <a:solidFill>
                  <a:schemeClr val="tx1"/>
                </a:solidFill>
              </a:defRPr>
            </a:lvl9pPr>
          </a:lstStyle>
          <a:p>
            <a:pPr lvl="0"/>
            <a:r>
              <a:rPr lang="de-DE" dirty="0"/>
              <a:t>Titel bearbeiten</a:t>
            </a:r>
          </a:p>
        </p:txBody>
      </p:sp>
      <p:sp>
        <p:nvSpPr>
          <p:cNvPr id="8" name="Datumsplatzhalter 3">
            <a:extLst>
              <a:ext uri="{FF2B5EF4-FFF2-40B4-BE49-F238E27FC236}">
                <a16:creationId xmlns:a16="http://schemas.microsoft.com/office/drawing/2014/main" id="{7702C652-F2F8-46D6-9656-4AE37CA6265B}"/>
              </a:ext>
            </a:extLst>
          </p:cNvPr>
          <p:cNvSpPr>
            <a:spLocks noGrp="1"/>
          </p:cNvSpPr>
          <p:nvPr>
            <p:ph type="dt" sz="half" idx="10"/>
          </p:nvPr>
        </p:nvSpPr>
        <p:spPr bwMode="gray">
          <a:xfrm>
            <a:off x="3936000" y="5949000"/>
            <a:ext cx="720000" cy="180274"/>
          </a:xfrm>
        </p:spPr>
        <p:txBody>
          <a:bodyPr anchor="t"/>
          <a:lstStyle>
            <a:lvl1pPr algn="r">
              <a:defRPr sz="1000">
                <a:solidFill>
                  <a:schemeClr val="accent2"/>
                </a:solidFill>
              </a:defRPr>
            </a:lvl1pPr>
          </a:lstStyle>
          <a:p>
            <a:r>
              <a:rPr lang="de-DE"/>
              <a:t>19.11.2024</a:t>
            </a:r>
            <a:endParaRPr lang="de-DE" dirty="0"/>
          </a:p>
        </p:txBody>
      </p:sp>
      <p:sp>
        <p:nvSpPr>
          <p:cNvPr id="9" name="Fußzeilenplatzhalter 4">
            <a:extLst>
              <a:ext uri="{FF2B5EF4-FFF2-40B4-BE49-F238E27FC236}">
                <a16:creationId xmlns:a16="http://schemas.microsoft.com/office/drawing/2014/main" id="{18913926-9159-4E65-93C4-58772A0CAFD8}"/>
              </a:ext>
            </a:extLst>
          </p:cNvPr>
          <p:cNvSpPr>
            <a:spLocks noGrp="1"/>
          </p:cNvSpPr>
          <p:nvPr>
            <p:ph type="ftr" sz="quarter" idx="11"/>
          </p:nvPr>
        </p:nvSpPr>
        <p:spPr bwMode="gray">
          <a:xfrm>
            <a:off x="696000" y="5949000"/>
            <a:ext cx="2880000" cy="180274"/>
          </a:xfrm>
        </p:spPr>
        <p:txBody>
          <a:bodyPr anchor="t"/>
          <a:lstStyle>
            <a:lvl1pPr algn="l">
              <a:defRPr sz="1000">
                <a:solidFill>
                  <a:schemeClr val="accent2"/>
                </a:solidFill>
              </a:defRPr>
            </a:lvl1pPr>
          </a:lstStyle>
          <a:p>
            <a:r>
              <a:rPr lang="de-DE"/>
              <a:t>RheinNetz GmbH - Preisblatt vermiedene Netzentgelte 2026 - Basis Referenzpreisblatt Westnetz GmbH</a:t>
            </a:r>
            <a:endParaRPr lang="de-DE" dirty="0"/>
          </a:p>
        </p:txBody>
      </p:sp>
      <p:sp>
        <p:nvSpPr>
          <p:cNvPr id="10" name="Foliennummernplatzhalter 5">
            <a:extLst>
              <a:ext uri="{FF2B5EF4-FFF2-40B4-BE49-F238E27FC236}">
                <a16:creationId xmlns:a16="http://schemas.microsoft.com/office/drawing/2014/main" id="{D59B3B21-7876-4351-AC9D-03675FFAFB56}"/>
              </a:ext>
            </a:extLst>
          </p:cNvPr>
          <p:cNvSpPr>
            <a:spLocks noGrp="1"/>
          </p:cNvSpPr>
          <p:nvPr>
            <p:ph type="sldNum" sz="quarter" idx="12"/>
          </p:nvPr>
        </p:nvSpPr>
        <p:spPr bwMode="gray">
          <a:xfrm>
            <a:off x="336000" y="-241289"/>
            <a:ext cx="359325" cy="180000"/>
          </a:xfrm>
        </p:spPr>
        <p:txBody>
          <a:bodyPr/>
          <a:lstStyle/>
          <a:p>
            <a:fld id="{C5FB5EDE-2A6A-4AA4-BC32-FF7B176E746C}" type="slidenum">
              <a:rPr lang="de-DE" smtClean="0"/>
              <a:t>‹Nr.›</a:t>
            </a:fld>
            <a:endParaRPr lang="de-DE"/>
          </a:p>
        </p:txBody>
      </p:sp>
      <p:sp>
        <p:nvSpPr>
          <p:cNvPr id="14" name="Untertitel 2">
            <a:extLst>
              <a:ext uri="{FF2B5EF4-FFF2-40B4-BE49-F238E27FC236}">
                <a16:creationId xmlns:a16="http://schemas.microsoft.com/office/drawing/2014/main" id="{AF55B865-F731-4A7A-9B8F-FA8647C9A118}"/>
              </a:ext>
            </a:extLst>
          </p:cNvPr>
          <p:cNvSpPr>
            <a:spLocks noGrp="1"/>
          </p:cNvSpPr>
          <p:nvPr>
            <p:ph type="subTitle" idx="1" hasCustomPrompt="1"/>
          </p:nvPr>
        </p:nvSpPr>
        <p:spPr bwMode="gray">
          <a:xfrm>
            <a:off x="696000" y="3969000"/>
            <a:ext cx="3959275" cy="719500"/>
          </a:xfrm>
        </p:spPr>
        <p:txBody>
          <a:bodyPr>
            <a:noAutofit/>
          </a:bodyPr>
          <a:lstStyle>
            <a:lvl1pPr marL="0" indent="0" algn="l">
              <a:buNone/>
              <a:defRPr sz="1200" b="0">
                <a:solidFill>
                  <a:schemeClr val="bg2"/>
                </a:solidFill>
              </a:defRPr>
            </a:lvl1pPr>
            <a:lvl2pPr marL="0" indent="0" algn="l">
              <a:buNone/>
              <a:defRPr sz="1200" b="0">
                <a:solidFill>
                  <a:schemeClr val="bg2"/>
                </a:solidFill>
              </a:defRPr>
            </a:lvl2pPr>
            <a:lvl3pPr marL="0" indent="0" algn="l">
              <a:buNone/>
              <a:defRPr sz="1200" b="0">
                <a:solidFill>
                  <a:schemeClr val="bg2"/>
                </a:solidFill>
              </a:defRPr>
            </a:lvl3pPr>
            <a:lvl4pPr marL="0" indent="0" algn="l">
              <a:buNone/>
              <a:tabLst/>
              <a:defRPr sz="1200" b="0">
                <a:solidFill>
                  <a:schemeClr val="bg2"/>
                </a:solidFill>
              </a:defRPr>
            </a:lvl4pPr>
            <a:lvl5pPr marL="0" indent="0" algn="l">
              <a:buNone/>
              <a:defRPr sz="1200" b="0">
                <a:solidFill>
                  <a:schemeClr val="bg2"/>
                </a:solidFill>
              </a:defRPr>
            </a:lvl5pPr>
            <a:lvl6pPr marL="0" indent="0" algn="l">
              <a:buNone/>
              <a:defRPr sz="1200" b="0">
                <a:solidFill>
                  <a:schemeClr val="bg2"/>
                </a:solidFill>
              </a:defRPr>
            </a:lvl6pPr>
            <a:lvl7pPr marL="0" indent="0" algn="l">
              <a:buNone/>
              <a:defRPr sz="1200" b="0">
                <a:solidFill>
                  <a:schemeClr val="bg2"/>
                </a:solidFill>
              </a:defRPr>
            </a:lvl7pPr>
            <a:lvl8pPr marL="0" indent="0" algn="l">
              <a:buNone/>
              <a:defRPr sz="1200" b="0">
                <a:solidFill>
                  <a:schemeClr val="bg2"/>
                </a:solidFill>
              </a:defRPr>
            </a:lvl8pPr>
            <a:lvl9pPr marL="0" indent="0" algn="l">
              <a:buNone/>
              <a:defRPr sz="1200" b="0">
                <a:solidFill>
                  <a:schemeClr val="bg2"/>
                </a:solidFill>
              </a:defRPr>
            </a:lvl9pPr>
          </a:lstStyle>
          <a:p>
            <a:pPr lvl="0"/>
            <a:r>
              <a:rPr lang="de-DE" dirty="0"/>
              <a:t>Präsentationsuntertitel</a:t>
            </a:r>
          </a:p>
        </p:txBody>
      </p:sp>
    </p:spTree>
    <p:extLst>
      <p:ext uri="{BB962C8B-B14F-4D97-AF65-F5344CB8AC3E}">
        <p14:creationId xmlns:p14="http://schemas.microsoft.com/office/powerpoint/2010/main" val="3032079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Kapiteltrenner Text">
    <p:spTree>
      <p:nvGrpSpPr>
        <p:cNvPr id="1" name=""/>
        <p:cNvGrpSpPr/>
        <p:nvPr/>
      </p:nvGrpSpPr>
      <p:grpSpPr>
        <a:xfrm>
          <a:off x="0" y="0"/>
          <a:ext cx="0" cy="0"/>
          <a:chOff x="0" y="0"/>
          <a:chExt cx="0" cy="0"/>
        </a:xfrm>
      </p:grpSpPr>
      <p:sp>
        <p:nvSpPr>
          <p:cNvPr id="8" name="Rechteck 7">
            <a:extLst>
              <a:ext uri="{FF2B5EF4-FFF2-40B4-BE49-F238E27FC236}">
                <a16:creationId xmlns:a16="http://schemas.microsoft.com/office/drawing/2014/main" id="{5D6C3D93-AEEC-47D0-8943-DE44BA2BFEF9}"/>
              </a:ext>
            </a:extLst>
          </p:cNvPr>
          <p:cNvSpPr/>
          <p:nvPr userDrawn="1"/>
        </p:nvSpPr>
        <p:spPr bwMode="gray">
          <a:xfrm>
            <a:off x="0" y="1"/>
            <a:ext cx="12192000" cy="685799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72000" rtlCol="0" anchor="ctr"/>
          <a:lstStyle/>
          <a:p>
            <a:pPr algn="ctr"/>
            <a:endParaRPr lang="de-DE" dirty="0"/>
          </a:p>
        </p:txBody>
      </p:sp>
      <p:sp>
        <p:nvSpPr>
          <p:cNvPr id="2" name="Titel 1">
            <a:extLst>
              <a:ext uri="{FF2B5EF4-FFF2-40B4-BE49-F238E27FC236}">
                <a16:creationId xmlns:a16="http://schemas.microsoft.com/office/drawing/2014/main" id="{60EC63ED-EF7D-42E4-9CD4-33CA20996A82}"/>
              </a:ext>
            </a:extLst>
          </p:cNvPr>
          <p:cNvSpPr>
            <a:spLocks noGrp="1"/>
          </p:cNvSpPr>
          <p:nvPr>
            <p:ph type="title" hasCustomPrompt="1"/>
          </p:nvPr>
        </p:nvSpPr>
        <p:spPr bwMode="gray">
          <a:xfrm>
            <a:off x="695326" y="1449000"/>
            <a:ext cx="5761038" cy="1260000"/>
          </a:xfrm>
        </p:spPr>
        <p:txBody>
          <a:bodyPr/>
          <a:lstStyle>
            <a:lvl1pPr>
              <a:defRPr sz="4000"/>
            </a:lvl1pPr>
            <a:lvl2pPr>
              <a:defRPr sz="4000"/>
            </a:lvl2pPr>
            <a:lvl3pPr>
              <a:defRPr sz="4000"/>
            </a:lvl3pPr>
            <a:lvl4pPr>
              <a:defRPr sz="4000"/>
            </a:lvl4pPr>
            <a:lvl5pPr>
              <a:defRPr sz="4000"/>
            </a:lvl5pPr>
            <a:lvl6pPr>
              <a:defRPr sz="4000"/>
            </a:lvl6pPr>
            <a:lvl7pPr>
              <a:defRPr sz="4000"/>
            </a:lvl7pPr>
            <a:lvl8pPr>
              <a:defRPr sz="4000"/>
            </a:lvl8pPr>
            <a:lvl9pPr>
              <a:defRPr sz="4000"/>
            </a:lvl9pPr>
          </a:lstStyle>
          <a:p>
            <a:pPr lvl="0"/>
            <a:r>
              <a:rPr lang="de-DE" dirty="0" err="1"/>
              <a:t>Kapiteltrenner</a:t>
            </a:r>
            <a:endParaRPr lang="de-DE" dirty="0"/>
          </a:p>
        </p:txBody>
      </p:sp>
      <p:sp>
        <p:nvSpPr>
          <p:cNvPr id="3" name="Datumsplatzhalter 2">
            <a:extLst>
              <a:ext uri="{FF2B5EF4-FFF2-40B4-BE49-F238E27FC236}">
                <a16:creationId xmlns:a16="http://schemas.microsoft.com/office/drawing/2014/main" id="{9BC79BFF-EA6D-4F02-AD33-B16414915941}"/>
              </a:ext>
            </a:extLst>
          </p:cNvPr>
          <p:cNvSpPr>
            <a:spLocks noGrp="1"/>
          </p:cNvSpPr>
          <p:nvPr>
            <p:ph type="dt" sz="half" idx="10"/>
          </p:nvPr>
        </p:nvSpPr>
        <p:spPr bwMode="gray">
          <a:xfrm>
            <a:off x="696000" y="-531000"/>
            <a:ext cx="720000" cy="180274"/>
          </a:xfrm>
        </p:spPr>
        <p:txBody>
          <a:bodyPr/>
          <a:lstStyle/>
          <a:p>
            <a:r>
              <a:rPr lang="de-DE"/>
              <a:t>19.11.2024</a:t>
            </a:r>
            <a:endParaRPr lang="de-DE" dirty="0"/>
          </a:p>
        </p:txBody>
      </p:sp>
      <p:sp>
        <p:nvSpPr>
          <p:cNvPr id="4" name="Fußzeilenplatzhalter 3">
            <a:extLst>
              <a:ext uri="{FF2B5EF4-FFF2-40B4-BE49-F238E27FC236}">
                <a16:creationId xmlns:a16="http://schemas.microsoft.com/office/drawing/2014/main" id="{924C2BEC-3F68-45A1-8EC4-5DA3B603DA12}"/>
              </a:ext>
            </a:extLst>
          </p:cNvPr>
          <p:cNvSpPr>
            <a:spLocks noGrp="1"/>
          </p:cNvSpPr>
          <p:nvPr>
            <p:ph type="ftr" sz="quarter" idx="11"/>
          </p:nvPr>
        </p:nvSpPr>
        <p:spPr bwMode="gray">
          <a:xfrm>
            <a:off x="1416000" y="-531000"/>
            <a:ext cx="4319638" cy="180274"/>
          </a:xfrm>
        </p:spPr>
        <p:txBody>
          <a:bodyPr/>
          <a:lstStyle/>
          <a:p>
            <a:r>
              <a:rPr lang="de-DE"/>
              <a:t>RheinNetz GmbH - Preisblatt vermiedene Netzentgelte 2026 - Basis Referenzpreisblatt Westnetz GmbH</a:t>
            </a:r>
          </a:p>
        </p:txBody>
      </p:sp>
      <p:sp>
        <p:nvSpPr>
          <p:cNvPr id="5" name="Foliennummernplatzhalter 4">
            <a:extLst>
              <a:ext uri="{FF2B5EF4-FFF2-40B4-BE49-F238E27FC236}">
                <a16:creationId xmlns:a16="http://schemas.microsoft.com/office/drawing/2014/main" id="{31AD7F37-3B6C-423E-A7F5-13230E31114D}"/>
              </a:ext>
            </a:extLst>
          </p:cNvPr>
          <p:cNvSpPr>
            <a:spLocks noGrp="1"/>
          </p:cNvSpPr>
          <p:nvPr>
            <p:ph type="sldNum" sz="quarter" idx="12"/>
          </p:nvPr>
        </p:nvSpPr>
        <p:spPr bwMode="gray">
          <a:xfrm>
            <a:off x="336000" y="-531000"/>
            <a:ext cx="359325" cy="180000"/>
          </a:xfrm>
        </p:spPr>
        <p:txBody>
          <a:bodyPr/>
          <a:lstStyle/>
          <a:p>
            <a:fld id="{C5FB5EDE-2A6A-4AA4-BC32-FF7B176E746C}" type="slidenum">
              <a:rPr lang="de-DE" smtClean="0"/>
              <a:pPr/>
              <a:t>‹Nr.›</a:t>
            </a:fld>
            <a:endParaRPr lang="de-DE"/>
          </a:p>
        </p:txBody>
      </p:sp>
      <p:sp>
        <p:nvSpPr>
          <p:cNvPr id="6" name="Untertitel 2">
            <a:extLst>
              <a:ext uri="{FF2B5EF4-FFF2-40B4-BE49-F238E27FC236}">
                <a16:creationId xmlns:a16="http://schemas.microsoft.com/office/drawing/2014/main" id="{B97CE5F1-A87F-4A0E-B917-4B7C56488FD4}"/>
              </a:ext>
            </a:extLst>
          </p:cNvPr>
          <p:cNvSpPr>
            <a:spLocks noGrp="1"/>
          </p:cNvSpPr>
          <p:nvPr>
            <p:ph type="subTitle" idx="1" hasCustomPrompt="1"/>
          </p:nvPr>
        </p:nvSpPr>
        <p:spPr bwMode="gray">
          <a:xfrm>
            <a:off x="695326" y="908999"/>
            <a:ext cx="1081088" cy="359413"/>
          </a:xfrm>
        </p:spPr>
        <p:txBody>
          <a:bodyPr>
            <a:noAutofit/>
          </a:bodyPr>
          <a:lstStyle>
            <a:lvl1pPr marL="0" indent="0" algn="l">
              <a:buNone/>
              <a:defRPr sz="1800" b="1">
                <a:solidFill>
                  <a:schemeClr val="tx1"/>
                </a:solidFill>
              </a:defRPr>
            </a:lvl1pPr>
            <a:lvl2pPr marL="0" indent="0" algn="l">
              <a:buNone/>
              <a:defRPr sz="1800" b="1"/>
            </a:lvl2pPr>
            <a:lvl3pPr marL="0" indent="0" algn="l">
              <a:buNone/>
              <a:defRPr sz="1800" b="1"/>
            </a:lvl3pPr>
            <a:lvl4pPr marL="0" indent="0" algn="l">
              <a:buNone/>
              <a:tabLst/>
              <a:defRPr sz="1800" b="1"/>
            </a:lvl4pPr>
            <a:lvl5pPr marL="0" indent="0" algn="l">
              <a:buNone/>
              <a:defRPr sz="1800" b="1"/>
            </a:lvl5pPr>
            <a:lvl6pPr marL="0" indent="0" algn="l">
              <a:buNone/>
              <a:defRPr sz="1800" b="1"/>
            </a:lvl6pPr>
            <a:lvl7pPr marL="0" indent="0" algn="l">
              <a:buNone/>
              <a:defRPr sz="1800" b="1"/>
            </a:lvl7pPr>
            <a:lvl8pPr marL="0" indent="0" algn="l">
              <a:buNone/>
              <a:defRPr sz="1800" b="1">
                <a:solidFill>
                  <a:schemeClr val="tx1"/>
                </a:solidFill>
              </a:defRPr>
            </a:lvl8pPr>
            <a:lvl9pPr marL="0" indent="0" algn="l">
              <a:buNone/>
              <a:defRPr sz="1800" b="1">
                <a:solidFill>
                  <a:schemeClr val="tx1"/>
                </a:solidFill>
              </a:defRPr>
            </a:lvl9pPr>
          </a:lstStyle>
          <a:p>
            <a:pPr lvl="0"/>
            <a:r>
              <a:rPr lang="de-DE" dirty="0"/>
              <a:t>01</a:t>
            </a:r>
          </a:p>
        </p:txBody>
      </p:sp>
      <p:sp>
        <p:nvSpPr>
          <p:cNvPr id="7" name="Textplatzhalter 9">
            <a:extLst>
              <a:ext uri="{FF2B5EF4-FFF2-40B4-BE49-F238E27FC236}">
                <a16:creationId xmlns:a16="http://schemas.microsoft.com/office/drawing/2014/main" id="{C3BDB64B-F007-4034-BE3B-4AC287692C60}"/>
              </a:ext>
            </a:extLst>
          </p:cNvPr>
          <p:cNvSpPr>
            <a:spLocks noGrp="1"/>
          </p:cNvSpPr>
          <p:nvPr>
            <p:ph type="body" sz="quarter" idx="14" hasCustomPrompt="1"/>
          </p:nvPr>
        </p:nvSpPr>
        <p:spPr bwMode="gray">
          <a:xfrm>
            <a:off x="695326" y="3069001"/>
            <a:ext cx="5760674" cy="1439500"/>
          </a:xfrm>
        </p:spPr>
        <p:txBody>
          <a:bodyPr>
            <a:normAutofit/>
          </a:bodyPr>
          <a:lstStyle>
            <a:lvl1pPr marL="0" indent="0">
              <a:lnSpc>
                <a:spcPct val="110000"/>
              </a:lnSpc>
              <a:buFont typeface="Arial" panose="020B0604020202020204" pitchFamily="34" charset="0"/>
              <a:buNone/>
              <a:defRPr sz="1200" b="0">
                <a:solidFill>
                  <a:schemeClr val="accent2"/>
                </a:solidFill>
              </a:defRPr>
            </a:lvl1pPr>
            <a:lvl2pPr marL="216000" indent="-216000">
              <a:lnSpc>
                <a:spcPct val="110000"/>
              </a:lnSpc>
              <a:buClr>
                <a:schemeClr val="bg2"/>
              </a:buClr>
              <a:buFont typeface="Courier New" panose="02070309020205020404" pitchFamily="49" charset="0"/>
              <a:buChar char="o"/>
              <a:defRPr sz="1200" b="0">
                <a:solidFill>
                  <a:schemeClr val="accent2"/>
                </a:solidFill>
              </a:defRPr>
            </a:lvl2pPr>
            <a:lvl3pPr marL="432000" indent="-216000">
              <a:lnSpc>
                <a:spcPct val="110000"/>
              </a:lnSpc>
              <a:spcBef>
                <a:spcPts val="0"/>
              </a:spcBef>
              <a:buClr>
                <a:schemeClr val="bg2"/>
              </a:buClr>
              <a:buFont typeface="Symbol" panose="05050102010706020507" pitchFamily="18" charset="2"/>
              <a:buChar char="-"/>
              <a:defRPr sz="1200" b="0">
                <a:solidFill>
                  <a:schemeClr val="accent2"/>
                </a:solidFill>
              </a:defRPr>
            </a:lvl3pPr>
            <a:lvl4pPr marL="432000" indent="-216000">
              <a:lnSpc>
                <a:spcPct val="110000"/>
              </a:lnSpc>
              <a:spcBef>
                <a:spcPts val="0"/>
              </a:spcBef>
              <a:buClr>
                <a:schemeClr val="bg2"/>
              </a:buClr>
              <a:buFont typeface="Symbol" panose="05050102010706020507" pitchFamily="18" charset="2"/>
              <a:buChar char="-"/>
              <a:defRPr sz="1200" b="0">
                <a:solidFill>
                  <a:schemeClr val="accent2"/>
                </a:solidFill>
              </a:defRPr>
            </a:lvl4pPr>
            <a:lvl5pPr marL="432000" indent="-216000">
              <a:lnSpc>
                <a:spcPct val="110000"/>
              </a:lnSpc>
              <a:spcBef>
                <a:spcPts val="0"/>
              </a:spcBef>
              <a:buClr>
                <a:schemeClr val="bg2"/>
              </a:buClr>
              <a:buFont typeface="Symbol" panose="05050102010706020507" pitchFamily="18" charset="2"/>
              <a:buChar char="-"/>
              <a:defRPr sz="1200" b="0">
                <a:solidFill>
                  <a:schemeClr val="accent2"/>
                </a:solidFill>
              </a:defRPr>
            </a:lvl5pPr>
            <a:lvl6pPr marL="432000" indent="-216000">
              <a:lnSpc>
                <a:spcPct val="110000"/>
              </a:lnSpc>
              <a:spcBef>
                <a:spcPts val="0"/>
              </a:spcBef>
              <a:buClr>
                <a:schemeClr val="bg2"/>
              </a:buClr>
              <a:buFont typeface="Symbol" panose="05050102010706020507" pitchFamily="18" charset="2"/>
              <a:buChar char="-"/>
              <a:defRPr sz="1200" b="0">
                <a:solidFill>
                  <a:schemeClr val="accent2"/>
                </a:solidFill>
              </a:defRPr>
            </a:lvl6pPr>
            <a:lvl7pPr marL="432000" indent="-216000">
              <a:lnSpc>
                <a:spcPct val="110000"/>
              </a:lnSpc>
              <a:spcBef>
                <a:spcPts val="0"/>
              </a:spcBef>
              <a:buClr>
                <a:schemeClr val="bg2"/>
              </a:buClr>
              <a:buFont typeface="Symbol" panose="05050102010706020507" pitchFamily="18" charset="2"/>
              <a:buChar char="-"/>
              <a:defRPr sz="1200" b="0">
                <a:solidFill>
                  <a:schemeClr val="accent2"/>
                </a:solidFill>
              </a:defRPr>
            </a:lvl7pPr>
            <a:lvl8pPr marL="432000" indent="-216000">
              <a:lnSpc>
                <a:spcPct val="110000"/>
              </a:lnSpc>
              <a:spcBef>
                <a:spcPts val="0"/>
              </a:spcBef>
              <a:buClr>
                <a:schemeClr val="bg2"/>
              </a:buClr>
              <a:buFont typeface="Symbol" panose="05050102010706020507" pitchFamily="18" charset="2"/>
              <a:buChar char="-"/>
              <a:defRPr sz="1200" b="0">
                <a:solidFill>
                  <a:schemeClr val="accent2"/>
                </a:solidFill>
              </a:defRPr>
            </a:lvl8pPr>
            <a:lvl9pPr marL="432000" indent="-216000">
              <a:lnSpc>
                <a:spcPct val="110000"/>
              </a:lnSpc>
              <a:spcBef>
                <a:spcPts val="0"/>
              </a:spcBef>
              <a:buClr>
                <a:schemeClr val="bg2"/>
              </a:buClr>
              <a:buFont typeface="Symbol" panose="05050102010706020507" pitchFamily="18" charset="2"/>
              <a:buChar char="-"/>
              <a:defRPr sz="1200" b="0">
                <a:solidFill>
                  <a:schemeClr val="accent2"/>
                </a:solidFill>
              </a:defRPr>
            </a:lvl9pPr>
          </a:lstStyle>
          <a:p>
            <a:pPr lvl="0"/>
            <a:r>
              <a:rPr lang="de-DE" dirty="0"/>
              <a:t>Mastertextformat bearbeiten</a:t>
            </a:r>
          </a:p>
          <a:p>
            <a:pPr lvl="1"/>
            <a:r>
              <a:rPr lang="de-DE" dirty="0"/>
              <a:t>Zweite Ebene</a:t>
            </a:r>
          </a:p>
          <a:p>
            <a:pPr lvl="2"/>
            <a:r>
              <a:rPr lang="de-DE" dirty="0"/>
              <a:t>Dritte Ebene</a:t>
            </a:r>
          </a:p>
        </p:txBody>
      </p:sp>
      <p:pic>
        <p:nvPicPr>
          <p:cNvPr id="9" name="Grafik 13">
            <a:extLst>
              <a:ext uri="{FF2B5EF4-FFF2-40B4-BE49-F238E27FC236}">
                <a16:creationId xmlns:a16="http://schemas.microsoft.com/office/drawing/2014/main" id="{C8F63677-2FA3-C8B0-F8FA-5E786C47F7A9}"/>
              </a:ext>
            </a:extLst>
          </p:cNvPr>
          <p:cNvPicPr>
            <a:picLocks noChangeAspect="1"/>
          </p:cNvPicPr>
          <p:nvPr userDrawn="1"/>
        </p:nvPicPr>
        <p:blipFill>
          <a:blip r:embed="rId2"/>
          <a:srcRect l="-48" t="-1469" r="48" b="-2992"/>
          <a:stretch/>
        </p:blipFill>
        <p:spPr bwMode="gray">
          <a:xfrm>
            <a:off x="11009796" y="302579"/>
            <a:ext cx="1005198" cy="337977"/>
          </a:xfrm>
          <a:prstGeom prst="rect">
            <a:avLst/>
          </a:prstGeom>
        </p:spPr>
      </p:pic>
    </p:spTree>
    <p:extLst>
      <p:ext uri="{BB962C8B-B14F-4D97-AF65-F5344CB8AC3E}">
        <p14:creationId xmlns:p14="http://schemas.microsoft.com/office/powerpoint/2010/main" val="17660904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el und Inhal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DF3F000-340F-4A04-9C33-BD287752ECD0}"/>
              </a:ext>
            </a:extLst>
          </p:cNvPr>
          <p:cNvSpPr>
            <a:spLocks noGrp="1"/>
          </p:cNvSpPr>
          <p:nvPr>
            <p:ph type="title" hasCustomPrompt="1"/>
          </p:nvPr>
        </p:nvSpPr>
        <p:spPr bwMode="gray">
          <a:xfrm>
            <a:off x="695325" y="1089000"/>
            <a:ext cx="5760675" cy="900000"/>
          </a:xfrm>
        </p:spPr>
        <p:txBody>
          <a:bodyPr tIns="72000"/>
          <a:lstStyle>
            <a:lvl1pPr>
              <a:defRPr/>
            </a:lvl1pPr>
          </a:lstStyle>
          <a:p>
            <a:pPr lvl="0"/>
            <a:r>
              <a:rPr lang="de-DE" dirty="0"/>
              <a:t>Mastertitelformat </a:t>
            </a:r>
            <a:br>
              <a:rPr lang="de-DE" dirty="0"/>
            </a:br>
            <a:r>
              <a:rPr lang="de-DE" dirty="0"/>
              <a:t>bearbeiten</a:t>
            </a:r>
          </a:p>
        </p:txBody>
      </p:sp>
      <p:sp>
        <p:nvSpPr>
          <p:cNvPr id="4" name="Datumsplatzhalter 3">
            <a:extLst>
              <a:ext uri="{FF2B5EF4-FFF2-40B4-BE49-F238E27FC236}">
                <a16:creationId xmlns:a16="http://schemas.microsoft.com/office/drawing/2014/main" id="{F40E9BFE-5FE7-4F10-82D7-51C3BC4BA950}"/>
              </a:ext>
            </a:extLst>
          </p:cNvPr>
          <p:cNvSpPr>
            <a:spLocks noGrp="1"/>
          </p:cNvSpPr>
          <p:nvPr>
            <p:ph type="dt" sz="half" idx="10"/>
          </p:nvPr>
        </p:nvSpPr>
        <p:spPr bwMode="gray"/>
        <p:txBody>
          <a:bodyPr/>
          <a:lstStyle/>
          <a:p>
            <a:r>
              <a:rPr lang="de-DE"/>
              <a:t>19.11.2024</a:t>
            </a:r>
          </a:p>
        </p:txBody>
      </p:sp>
      <p:sp>
        <p:nvSpPr>
          <p:cNvPr id="5" name="Fußzeilenplatzhalter 4">
            <a:extLst>
              <a:ext uri="{FF2B5EF4-FFF2-40B4-BE49-F238E27FC236}">
                <a16:creationId xmlns:a16="http://schemas.microsoft.com/office/drawing/2014/main" id="{E07FD0EC-6252-49EA-9D8E-29BA2B47B455}"/>
              </a:ext>
            </a:extLst>
          </p:cNvPr>
          <p:cNvSpPr>
            <a:spLocks noGrp="1"/>
          </p:cNvSpPr>
          <p:nvPr>
            <p:ph type="ftr" sz="quarter" idx="11"/>
          </p:nvPr>
        </p:nvSpPr>
        <p:spPr bwMode="gray"/>
        <p:txBody>
          <a:bodyPr/>
          <a:lstStyle/>
          <a:p>
            <a:r>
              <a:rPr lang="de-DE"/>
              <a:t>RheinNetz GmbH - Preisblatt vermiedene Netzentgelte 2026 - Basis Referenzpreisblatt Westnetz GmbH</a:t>
            </a:r>
            <a:endParaRPr lang="de-DE" dirty="0"/>
          </a:p>
        </p:txBody>
      </p:sp>
      <p:sp>
        <p:nvSpPr>
          <p:cNvPr id="6" name="Foliennummernplatzhalter 5">
            <a:extLst>
              <a:ext uri="{FF2B5EF4-FFF2-40B4-BE49-F238E27FC236}">
                <a16:creationId xmlns:a16="http://schemas.microsoft.com/office/drawing/2014/main" id="{28DA6587-86D5-44DC-ABD8-52FA8B1E042A}"/>
              </a:ext>
            </a:extLst>
          </p:cNvPr>
          <p:cNvSpPr>
            <a:spLocks noGrp="1"/>
          </p:cNvSpPr>
          <p:nvPr>
            <p:ph type="sldNum" sz="quarter" idx="12"/>
          </p:nvPr>
        </p:nvSpPr>
        <p:spPr bwMode="gray"/>
        <p:txBody>
          <a:bodyPr/>
          <a:lstStyle/>
          <a:p>
            <a:fld id="{C5FB5EDE-2A6A-4AA4-BC32-FF7B176E746C}" type="slidenum">
              <a:rPr lang="de-DE" smtClean="0"/>
              <a:t>‹Nr.›</a:t>
            </a:fld>
            <a:endParaRPr lang="de-DE"/>
          </a:p>
        </p:txBody>
      </p:sp>
      <p:sp>
        <p:nvSpPr>
          <p:cNvPr id="10" name="Textplatzhalter 9">
            <a:extLst>
              <a:ext uri="{FF2B5EF4-FFF2-40B4-BE49-F238E27FC236}">
                <a16:creationId xmlns:a16="http://schemas.microsoft.com/office/drawing/2014/main" id="{5C982D49-09A2-4AC6-8F0D-0BD2E2B3C2D8}"/>
              </a:ext>
            </a:extLst>
          </p:cNvPr>
          <p:cNvSpPr>
            <a:spLocks noGrp="1"/>
          </p:cNvSpPr>
          <p:nvPr>
            <p:ph type="body" sz="quarter" idx="13"/>
          </p:nvPr>
        </p:nvSpPr>
        <p:spPr bwMode="gray">
          <a:xfrm>
            <a:off x="695326" y="2349500"/>
            <a:ext cx="5761038" cy="3959225"/>
          </a:xfrm>
        </p:spPr>
        <p:txBody>
          <a:bodyPr/>
          <a:lstStyle>
            <a:lvl1pPr>
              <a:lnSpc>
                <a:spcPct val="110000"/>
              </a:lnSpc>
              <a:defRPr/>
            </a:lvl1pPr>
            <a:lvl2pPr>
              <a:lnSpc>
                <a:spcPct val="110000"/>
              </a:lnSpc>
              <a:defRPr/>
            </a:lvl2pPr>
            <a:lvl3pPr>
              <a:lnSpc>
                <a:spcPct val="110000"/>
              </a:lnSpc>
              <a:defRPr/>
            </a:lvl3pPr>
            <a:lvl4pPr>
              <a:lnSpc>
                <a:spcPct val="110000"/>
              </a:lnSpc>
              <a:defRPr/>
            </a:lvl4pPr>
            <a:lvl5pPr>
              <a:lnSpc>
                <a:spcPct val="110000"/>
              </a:lnSpc>
              <a:defRPr/>
            </a:lvl5pPr>
            <a:lvl6pPr>
              <a:lnSpc>
                <a:spcPct val="110000"/>
              </a:lnSpc>
              <a:defRPr/>
            </a:lvl6pPr>
            <a:lvl7pPr>
              <a:lnSpc>
                <a:spcPct val="110000"/>
              </a:lnSpc>
              <a:defRPr/>
            </a:lvl7pPr>
            <a:lvl8pPr>
              <a:lnSpc>
                <a:spcPct val="110000"/>
              </a:lnSpc>
              <a:defRPr/>
            </a:lvl8pPr>
            <a:lvl9pPr>
              <a:lnSpc>
                <a:spcPct val="110000"/>
              </a:lnSpc>
              <a:defRPr/>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DE" dirty="0"/>
          </a:p>
        </p:txBody>
      </p:sp>
      <p:sp>
        <p:nvSpPr>
          <p:cNvPr id="8" name="Untertitel 2">
            <a:extLst>
              <a:ext uri="{FF2B5EF4-FFF2-40B4-BE49-F238E27FC236}">
                <a16:creationId xmlns:a16="http://schemas.microsoft.com/office/drawing/2014/main" id="{1B8DB0DB-0A54-47AB-A30D-5199266CA0FB}"/>
              </a:ext>
            </a:extLst>
          </p:cNvPr>
          <p:cNvSpPr>
            <a:spLocks noGrp="1"/>
          </p:cNvSpPr>
          <p:nvPr>
            <p:ph type="subTitle" idx="1" hasCustomPrompt="1"/>
          </p:nvPr>
        </p:nvSpPr>
        <p:spPr bwMode="gray">
          <a:xfrm>
            <a:off x="695325" y="909000"/>
            <a:ext cx="5760675" cy="180000"/>
          </a:xfrm>
        </p:spPr>
        <p:txBody>
          <a:bodyPr>
            <a:noAutofit/>
          </a:bodyPr>
          <a:lstStyle>
            <a:lvl1pPr marL="0" indent="0" algn="l">
              <a:buNone/>
              <a:defRPr sz="1200" b="1">
                <a:solidFill>
                  <a:schemeClr val="tx1"/>
                </a:solidFill>
              </a:defRPr>
            </a:lvl1pPr>
            <a:lvl2pPr marL="0" indent="0" algn="l">
              <a:buNone/>
              <a:defRPr sz="1200" b="1"/>
            </a:lvl2pPr>
            <a:lvl3pPr marL="0" indent="0" algn="l">
              <a:buNone/>
              <a:defRPr sz="1200" b="1"/>
            </a:lvl3pPr>
            <a:lvl4pPr marL="0" indent="0" algn="l">
              <a:buNone/>
              <a:tabLst/>
              <a:defRPr sz="1200" b="1"/>
            </a:lvl4pPr>
            <a:lvl5pPr marL="0" indent="0" algn="l">
              <a:buNone/>
              <a:defRPr sz="1200" b="1"/>
            </a:lvl5pPr>
            <a:lvl6pPr marL="0" indent="0" algn="l">
              <a:buNone/>
              <a:defRPr sz="1200" b="1"/>
            </a:lvl6pPr>
            <a:lvl7pPr marL="0" indent="0" algn="l">
              <a:buNone/>
              <a:defRPr sz="1200" b="1"/>
            </a:lvl7pPr>
            <a:lvl8pPr marL="0" indent="0" algn="l">
              <a:buNone/>
              <a:defRPr sz="1200" b="1">
                <a:solidFill>
                  <a:schemeClr val="tx1"/>
                </a:solidFill>
              </a:defRPr>
            </a:lvl8pPr>
            <a:lvl9pPr marL="0" indent="0" algn="l">
              <a:buNone/>
              <a:defRPr sz="1200" b="1">
                <a:solidFill>
                  <a:schemeClr val="tx1"/>
                </a:solidFill>
              </a:defRPr>
            </a:lvl9pPr>
          </a:lstStyle>
          <a:p>
            <a:pPr lvl="0"/>
            <a:r>
              <a:rPr lang="de-DE" dirty="0"/>
              <a:t>Master-Untertitelformat bearbeiten</a:t>
            </a:r>
          </a:p>
        </p:txBody>
      </p:sp>
    </p:spTree>
    <p:extLst>
      <p:ext uri="{BB962C8B-B14F-4D97-AF65-F5344CB8AC3E}">
        <p14:creationId xmlns:p14="http://schemas.microsoft.com/office/powerpoint/2010/main" val="41265088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Nur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DF3F000-340F-4A04-9C33-BD287752ECD0}"/>
              </a:ext>
            </a:extLst>
          </p:cNvPr>
          <p:cNvSpPr>
            <a:spLocks noGrp="1"/>
          </p:cNvSpPr>
          <p:nvPr>
            <p:ph type="title" hasCustomPrompt="1"/>
          </p:nvPr>
        </p:nvSpPr>
        <p:spPr bwMode="gray">
          <a:xfrm>
            <a:off x="695325" y="1089000"/>
            <a:ext cx="5760675" cy="900000"/>
          </a:xfrm>
        </p:spPr>
        <p:txBody>
          <a:bodyPr tIns="72000"/>
          <a:lstStyle>
            <a:lvl1pPr>
              <a:defRPr/>
            </a:lvl1pPr>
          </a:lstStyle>
          <a:p>
            <a:pPr lvl="0"/>
            <a:r>
              <a:rPr lang="de-DE" dirty="0"/>
              <a:t>Mastertitelformat </a:t>
            </a:r>
            <a:br>
              <a:rPr lang="de-DE" dirty="0"/>
            </a:br>
            <a:r>
              <a:rPr lang="de-DE" dirty="0"/>
              <a:t>bearbeiten</a:t>
            </a:r>
          </a:p>
        </p:txBody>
      </p:sp>
      <p:sp>
        <p:nvSpPr>
          <p:cNvPr id="4" name="Datumsplatzhalter 3">
            <a:extLst>
              <a:ext uri="{FF2B5EF4-FFF2-40B4-BE49-F238E27FC236}">
                <a16:creationId xmlns:a16="http://schemas.microsoft.com/office/drawing/2014/main" id="{F40E9BFE-5FE7-4F10-82D7-51C3BC4BA950}"/>
              </a:ext>
            </a:extLst>
          </p:cNvPr>
          <p:cNvSpPr>
            <a:spLocks noGrp="1"/>
          </p:cNvSpPr>
          <p:nvPr>
            <p:ph type="dt" sz="half" idx="10"/>
          </p:nvPr>
        </p:nvSpPr>
        <p:spPr bwMode="gray"/>
        <p:txBody>
          <a:bodyPr/>
          <a:lstStyle/>
          <a:p>
            <a:r>
              <a:rPr lang="de-DE"/>
              <a:t>19.11.2024</a:t>
            </a:r>
          </a:p>
        </p:txBody>
      </p:sp>
      <p:sp>
        <p:nvSpPr>
          <p:cNvPr id="5" name="Fußzeilenplatzhalter 4">
            <a:extLst>
              <a:ext uri="{FF2B5EF4-FFF2-40B4-BE49-F238E27FC236}">
                <a16:creationId xmlns:a16="http://schemas.microsoft.com/office/drawing/2014/main" id="{E07FD0EC-6252-49EA-9D8E-29BA2B47B455}"/>
              </a:ext>
            </a:extLst>
          </p:cNvPr>
          <p:cNvSpPr>
            <a:spLocks noGrp="1"/>
          </p:cNvSpPr>
          <p:nvPr>
            <p:ph type="ftr" sz="quarter" idx="11"/>
          </p:nvPr>
        </p:nvSpPr>
        <p:spPr bwMode="gray"/>
        <p:txBody>
          <a:bodyPr/>
          <a:lstStyle/>
          <a:p>
            <a:r>
              <a:rPr lang="de-DE"/>
              <a:t>RheinNetz GmbH - Preisblatt vermiedene Netzentgelte 2026 - Basis Referenzpreisblatt Westnetz GmbH</a:t>
            </a:r>
            <a:endParaRPr lang="de-DE" dirty="0"/>
          </a:p>
        </p:txBody>
      </p:sp>
      <p:sp>
        <p:nvSpPr>
          <p:cNvPr id="6" name="Foliennummernplatzhalter 5">
            <a:extLst>
              <a:ext uri="{FF2B5EF4-FFF2-40B4-BE49-F238E27FC236}">
                <a16:creationId xmlns:a16="http://schemas.microsoft.com/office/drawing/2014/main" id="{28DA6587-86D5-44DC-ABD8-52FA8B1E042A}"/>
              </a:ext>
            </a:extLst>
          </p:cNvPr>
          <p:cNvSpPr>
            <a:spLocks noGrp="1"/>
          </p:cNvSpPr>
          <p:nvPr>
            <p:ph type="sldNum" sz="quarter" idx="12"/>
          </p:nvPr>
        </p:nvSpPr>
        <p:spPr bwMode="gray"/>
        <p:txBody>
          <a:bodyPr/>
          <a:lstStyle/>
          <a:p>
            <a:fld id="{C5FB5EDE-2A6A-4AA4-BC32-FF7B176E746C}" type="slidenum">
              <a:rPr lang="de-DE" smtClean="0"/>
              <a:t>‹Nr.›</a:t>
            </a:fld>
            <a:endParaRPr lang="de-DE" dirty="0"/>
          </a:p>
        </p:txBody>
      </p:sp>
      <p:sp>
        <p:nvSpPr>
          <p:cNvPr id="8" name="Untertitel 2">
            <a:extLst>
              <a:ext uri="{FF2B5EF4-FFF2-40B4-BE49-F238E27FC236}">
                <a16:creationId xmlns:a16="http://schemas.microsoft.com/office/drawing/2014/main" id="{1B8DB0DB-0A54-47AB-A30D-5199266CA0FB}"/>
              </a:ext>
            </a:extLst>
          </p:cNvPr>
          <p:cNvSpPr>
            <a:spLocks noGrp="1"/>
          </p:cNvSpPr>
          <p:nvPr>
            <p:ph type="subTitle" idx="1" hasCustomPrompt="1"/>
          </p:nvPr>
        </p:nvSpPr>
        <p:spPr bwMode="gray">
          <a:xfrm>
            <a:off x="695325" y="909000"/>
            <a:ext cx="5760675" cy="180000"/>
          </a:xfrm>
        </p:spPr>
        <p:txBody>
          <a:bodyPr>
            <a:noAutofit/>
          </a:bodyPr>
          <a:lstStyle>
            <a:lvl1pPr marL="0" indent="0" algn="l">
              <a:buNone/>
              <a:defRPr sz="1200" b="1">
                <a:solidFill>
                  <a:schemeClr val="tx1"/>
                </a:solidFill>
              </a:defRPr>
            </a:lvl1pPr>
            <a:lvl2pPr marL="0" indent="0" algn="l">
              <a:buNone/>
              <a:defRPr sz="1200" b="1"/>
            </a:lvl2pPr>
            <a:lvl3pPr marL="0" indent="0" algn="l">
              <a:buNone/>
              <a:defRPr sz="1200" b="1"/>
            </a:lvl3pPr>
            <a:lvl4pPr marL="0" indent="0" algn="l">
              <a:buNone/>
              <a:tabLst/>
              <a:defRPr sz="1200" b="1"/>
            </a:lvl4pPr>
            <a:lvl5pPr marL="0" indent="0" algn="l">
              <a:buNone/>
              <a:defRPr sz="1200" b="1"/>
            </a:lvl5pPr>
            <a:lvl6pPr marL="0" indent="0" algn="l">
              <a:buNone/>
              <a:defRPr sz="1200" b="1"/>
            </a:lvl6pPr>
            <a:lvl7pPr marL="0" indent="0" algn="l">
              <a:buNone/>
              <a:defRPr sz="1200" b="1"/>
            </a:lvl7pPr>
            <a:lvl8pPr marL="0" indent="0" algn="l">
              <a:buNone/>
              <a:defRPr sz="1200" b="1">
                <a:solidFill>
                  <a:schemeClr val="tx1"/>
                </a:solidFill>
              </a:defRPr>
            </a:lvl8pPr>
            <a:lvl9pPr marL="0" indent="0" algn="l">
              <a:buNone/>
              <a:defRPr sz="1200" b="1">
                <a:solidFill>
                  <a:schemeClr val="tx1"/>
                </a:solidFill>
              </a:defRPr>
            </a:lvl9pPr>
          </a:lstStyle>
          <a:p>
            <a:pPr lvl="0"/>
            <a:r>
              <a:rPr lang="de-DE" dirty="0"/>
              <a:t>Master-Untertitelformat bearbeiten</a:t>
            </a:r>
          </a:p>
        </p:txBody>
      </p:sp>
    </p:spTree>
    <p:extLst>
      <p:ext uri="{BB962C8B-B14F-4D97-AF65-F5344CB8AC3E}">
        <p14:creationId xmlns:p14="http://schemas.microsoft.com/office/powerpoint/2010/main" val="1333788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Logo Schlussfolie">
    <p:spTree>
      <p:nvGrpSpPr>
        <p:cNvPr id="1" name=""/>
        <p:cNvGrpSpPr/>
        <p:nvPr/>
      </p:nvGrpSpPr>
      <p:grpSpPr>
        <a:xfrm>
          <a:off x="0" y="0"/>
          <a:ext cx="0" cy="0"/>
          <a:chOff x="0" y="0"/>
          <a:chExt cx="0" cy="0"/>
        </a:xfrm>
      </p:grpSpPr>
      <p:sp>
        <p:nvSpPr>
          <p:cNvPr id="7" name="Rechteck 6">
            <a:extLst>
              <a:ext uri="{FF2B5EF4-FFF2-40B4-BE49-F238E27FC236}">
                <a16:creationId xmlns:a16="http://schemas.microsoft.com/office/drawing/2014/main" id="{7BC052B3-658A-4B2E-89C2-33782D6FE9C1}"/>
              </a:ext>
            </a:extLst>
          </p:cNvPr>
          <p:cNvSpPr/>
          <p:nvPr userDrawn="1"/>
        </p:nvSpPr>
        <p:spPr bwMode="gray">
          <a:xfrm>
            <a:off x="0" y="1"/>
            <a:ext cx="12192000" cy="685799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72000" rtlCol="0" anchor="ctr"/>
          <a:lstStyle/>
          <a:p>
            <a:pPr algn="ctr"/>
            <a:endParaRPr lang="de-DE" dirty="0"/>
          </a:p>
        </p:txBody>
      </p:sp>
      <p:sp>
        <p:nvSpPr>
          <p:cNvPr id="3" name="Datumsplatzhalter 2">
            <a:extLst>
              <a:ext uri="{FF2B5EF4-FFF2-40B4-BE49-F238E27FC236}">
                <a16:creationId xmlns:a16="http://schemas.microsoft.com/office/drawing/2014/main" id="{F70A3DB9-6241-45B6-96E2-81CE3F3CEE8D}"/>
              </a:ext>
            </a:extLst>
          </p:cNvPr>
          <p:cNvSpPr>
            <a:spLocks noGrp="1"/>
          </p:cNvSpPr>
          <p:nvPr>
            <p:ph type="dt" sz="half" idx="10"/>
          </p:nvPr>
        </p:nvSpPr>
        <p:spPr bwMode="gray">
          <a:xfrm>
            <a:off x="696000" y="-351000"/>
            <a:ext cx="720000" cy="180274"/>
          </a:xfrm>
        </p:spPr>
        <p:txBody>
          <a:bodyPr/>
          <a:lstStyle/>
          <a:p>
            <a:r>
              <a:rPr lang="de-DE"/>
              <a:t>19.11.2024</a:t>
            </a:r>
            <a:endParaRPr lang="de-DE" dirty="0"/>
          </a:p>
        </p:txBody>
      </p:sp>
      <p:sp>
        <p:nvSpPr>
          <p:cNvPr id="4" name="Fußzeilenplatzhalter 3">
            <a:extLst>
              <a:ext uri="{FF2B5EF4-FFF2-40B4-BE49-F238E27FC236}">
                <a16:creationId xmlns:a16="http://schemas.microsoft.com/office/drawing/2014/main" id="{9D82013E-255C-4D23-8B2A-4E2976DA6AB4}"/>
              </a:ext>
            </a:extLst>
          </p:cNvPr>
          <p:cNvSpPr>
            <a:spLocks noGrp="1"/>
          </p:cNvSpPr>
          <p:nvPr>
            <p:ph type="ftr" sz="quarter" idx="11"/>
          </p:nvPr>
        </p:nvSpPr>
        <p:spPr bwMode="gray">
          <a:xfrm>
            <a:off x="1416000" y="-351000"/>
            <a:ext cx="4319638" cy="180274"/>
          </a:xfrm>
        </p:spPr>
        <p:txBody>
          <a:bodyPr/>
          <a:lstStyle/>
          <a:p>
            <a:r>
              <a:rPr lang="de-DE"/>
              <a:t>RheinNetz GmbH - Preisblatt vermiedene Netzentgelte 2026 - Basis Referenzpreisblatt Westnetz GmbH</a:t>
            </a:r>
          </a:p>
        </p:txBody>
      </p:sp>
      <p:sp>
        <p:nvSpPr>
          <p:cNvPr id="5" name="Foliennummernplatzhalter 4">
            <a:extLst>
              <a:ext uri="{FF2B5EF4-FFF2-40B4-BE49-F238E27FC236}">
                <a16:creationId xmlns:a16="http://schemas.microsoft.com/office/drawing/2014/main" id="{0B62ED1F-0B7D-4CC7-B93D-0F5C3069928B}"/>
              </a:ext>
            </a:extLst>
          </p:cNvPr>
          <p:cNvSpPr>
            <a:spLocks noGrp="1"/>
          </p:cNvSpPr>
          <p:nvPr>
            <p:ph type="sldNum" sz="quarter" idx="12"/>
          </p:nvPr>
        </p:nvSpPr>
        <p:spPr bwMode="gray">
          <a:xfrm>
            <a:off x="336000" y="-351000"/>
            <a:ext cx="359325" cy="180000"/>
          </a:xfrm>
        </p:spPr>
        <p:txBody>
          <a:bodyPr/>
          <a:lstStyle/>
          <a:p>
            <a:fld id="{C5FB5EDE-2A6A-4AA4-BC32-FF7B176E746C}" type="slidenum">
              <a:rPr lang="de-DE" smtClean="0"/>
              <a:pPr/>
              <a:t>‹Nr.›</a:t>
            </a:fld>
            <a:endParaRPr lang="de-DE"/>
          </a:p>
        </p:txBody>
      </p:sp>
      <p:sp>
        <p:nvSpPr>
          <p:cNvPr id="8" name="Title 1">
            <a:extLst>
              <a:ext uri="{FF2B5EF4-FFF2-40B4-BE49-F238E27FC236}">
                <a16:creationId xmlns:a16="http://schemas.microsoft.com/office/drawing/2014/main" id="{47BB14DB-374A-4E01-A4B8-923A117A9C16}"/>
              </a:ext>
            </a:extLst>
          </p:cNvPr>
          <p:cNvSpPr>
            <a:spLocks noGrp="1"/>
          </p:cNvSpPr>
          <p:nvPr>
            <p:ph type="title" hasCustomPrompt="1"/>
          </p:nvPr>
        </p:nvSpPr>
        <p:spPr>
          <a:xfrm>
            <a:off x="4295775" y="4149000"/>
            <a:ext cx="3600450" cy="720587"/>
          </a:xfrm>
        </p:spPr>
        <p:txBody>
          <a:bodyPr tIns="0"/>
          <a:lstStyle>
            <a:lvl1pPr algn="ctr">
              <a:defRPr sz="1400">
                <a:solidFill>
                  <a:schemeClr val="bg2"/>
                </a:solidFill>
              </a:defRPr>
            </a:lvl1pPr>
            <a:lvl2pPr algn="ctr">
              <a:defRPr sz="1400">
                <a:solidFill>
                  <a:schemeClr val="bg2"/>
                </a:solidFill>
              </a:defRPr>
            </a:lvl2pPr>
            <a:lvl3pPr algn="ctr">
              <a:defRPr sz="1400">
                <a:solidFill>
                  <a:schemeClr val="bg2"/>
                </a:solidFill>
              </a:defRPr>
            </a:lvl3pPr>
            <a:lvl4pPr algn="ctr">
              <a:defRPr sz="1400">
                <a:solidFill>
                  <a:schemeClr val="bg2"/>
                </a:solidFill>
              </a:defRPr>
            </a:lvl4pPr>
            <a:lvl5pPr algn="ctr">
              <a:defRPr sz="1400">
                <a:solidFill>
                  <a:schemeClr val="bg2"/>
                </a:solidFill>
              </a:defRPr>
            </a:lvl5pPr>
            <a:lvl6pPr algn="ctr">
              <a:defRPr sz="1400">
                <a:solidFill>
                  <a:schemeClr val="bg2"/>
                </a:solidFill>
              </a:defRPr>
            </a:lvl6pPr>
            <a:lvl7pPr algn="ctr">
              <a:defRPr sz="1400">
                <a:solidFill>
                  <a:schemeClr val="bg2"/>
                </a:solidFill>
              </a:defRPr>
            </a:lvl7pPr>
            <a:lvl8pPr algn="ctr">
              <a:defRPr sz="1400">
                <a:solidFill>
                  <a:schemeClr val="bg2"/>
                </a:solidFill>
              </a:defRPr>
            </a:lvl8pPr>
            <a:lvl9pPr algn="ctr">
              <a:defRPr sz="1400">
                <a:solidFill>
                  <a:schemeClr val="bg2"/>
                </a:solidFill>
              </a:defRPr>
            </a:lvl9pPr>
          </a:lstStyle>
          <a:p>
            <a:pPr lvl="0"/>
            <a:r>
              <a:rPr lang="en-US" dirty="0"/>
              <a:t>Call to action</a:t>
            </a:r>
            <a:endParaRPr lang="en-GB" dirty="0"/>
          </a:p>
        </p:txBody>
      </p:sp>
      <p:pic>
        <p:nvPicPr>
          <p:cNvPr id="6" name="Grafik 13">
            <a:extLst>
              <a:ext uri="{FF2B5EF4-FFF2-40B4-BE49-F238E27FC236}">
                <a16:creationId xmlns:a16="http://schemas.microsoft.com/office/drawing/2014/main" id="{003D6831-E7DB-63A8-F83B-E87951130CE2}"/>
              </a:ext>
            </a:extLst>
          </p:cNvPr>
          <p:cNvPicPr>
            <a:picLocks noChangeAspect="1"/>
          </p:cNvPicPr>
          <p:nvPr userDrawn="1"/>
        </p:nvPicPr>
        <p:blipFill>
          <a:blip r:embed="rId2"/>
          <a:srcRect l="-48" t="-1469" r="48" b="-2992"/>
          <a:stretch/>
        </p:blipFill>
        <p:spPr bwMode="gray">
          <a:xfrm>
            <a:off x="5016500" y="3154363"/>
            <a:ext cx="2159000" cy="725919"/>
          </a:xfrm>
          <a:prstGeom prst="rect">
            <a:avLst/>
          </a:prstGeom>
        </p:spPr>
      </p:pic>
    </p:spTree>
    <p:extLst>
      <p:ext uri="{BB962C8B-B14F-4D97-AF65-F5344CB8AC3E}">
        <p14:creationId xmlns:p14="http://schemas.microsoft.com/office/powerpoint/2010/main" val="22542335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elplatzhalter 1">
            <a:extLst>
              <a:ext uri="{FF2B5EF4-FFF2-40B4-BE49-F238E27FC236}">
                <a16:creationId xmlns:a16="http://schemas.microsoft.com/office/drawing/2014/main" id="{5CC22B28-D1A3-4258-BEBE-87C642AD2342}"/>
              </a:ext>
            </a:extLst>
          </p:cNvPr>
          <p:cNvSpPr>
            <a:spLocks noGrp="1"/>
          </p:cNvSpPr>
          <p:nvPr>
            <p:ph type="title"/>
          </p:nvPr>
        </p:nvSpPr>
        <p:spPr bwMode="gray">
          <a:xfrm>
            <a:off x="695325" y="1089000"/>
            <a:ext cx="11160125" cy="900000"/>
          </a:xfrm>
          <a:prstGeom prst="rect">
            <a:avLst/>
          </a:prstGeom>
        </p:spPr>
        <p:txBody>
          <a:bodyPr vert="horz" lIns="0" tIns="72000" rIns="0" bIns="0" rtlCol="0" anchor="t">
            <a:noAutofit/>
          </a:bodyPr>
          <a:lstStyle/>
          <a:p>
            <a:pPr lvl="0"/>
            <a:r>
              <a:rPr lang="de-DE" dirty="0"/>
              <a:t>Mastertitelformat </a:t>
            </a:r>
            <a:br>
              <a:rPr lang="de-DE" dirty="0"/>
            </a:br>
            <a:r>
              <a:rPr lang="de-DE" dirty="0"/>
              <a:t>bearbeiten</a:t>
            </a:r>
          </a:p>
        </p:txBody>
      </p:sp>
      <p:sp>
        <p:nvSpPr>
          <p:cNvPr id="3" name="Textplatzhalter 2">
            <a:extLst>
              <a:ext uri="{FF2B5EF4-FFF2-40B4-BE49-F238E27FC236}">
                <a16:creationId xmlns:a16="http://schemas.microsoft.com/office/drawing/2014/main" id="{DF7A7899-1176-4714-BFC5-99E4DB99A754}"/>
              </a:ext>
            </a:extLst>
          </p:cNvPr>
          <p:cNvSpPr>
            <a:spLocks noGrp="1"/>
          </p:cNvSpPr>
          <p:nvPr>
            <p:ph type="body" idx="1"/>
          </p:nvPr>
        </p:nvSpPr>
        <p:spPr bwMode="gray">
          <a:xfrm>
            <a:off x="695325" y="2349499"/>
            <a:ext cx="11160125" cy="3959225"/>
          </a:xfrm>
          <a:prstGeom prst="rect">
            <a:avLst/>
          </a:prstGeom>
        </p:spPr>
        <p:txBody>
          <a:bodyPr vert="horz" lIns="0" tIns="0" rIns="0" bIns="0" rtlCol="0">
            <a:noAutofit/>
          </a:body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dirty="0"/>
              <a:t>Fünfte Ebene</a:t>
            </a:r>
          </a:p>
          <a:p>
            <a:pPr lvl="5"/>
            <a:r>
              <a:rPr lang="de-DE" dirty="0"/>
              <a:t>Sechste Ebene</a:t>
            </a:r>
          </a:p>
          <a:p>
            <a:pPr lvl="6"/>
            <a:r>
              <a:rPr lang="de-DE" dirty="0"/>
              <a:t>Siebte Ebene</a:t>
            </a:r>
          </a:p>
          <a:p>
            <a:pPr lvl="7"/>
            <a:r>
              <a:rPr lang="de-DE" dirty="0"/>
              <a:t>Achte Ebene</a:t>
            </a:r>
          </a:p>
          <a:p>
            <a:pPr lvl="8"/>
            <a:r>
              <a:rPr lang="de-DE" dirty="0"/>
              <a:t>Neunte Ebene</a:t>
            </a:r>
          </a:p>
        </p:txBody>
      </p:sp>
      <p:sp>
        <p:nvSpPr>
          <p:cNvPr id="4" name="Datumsplatzhalter 3">
            <a:extLst>
              <a:ext uri="{FF2B5EF4-FFF2-40B4-BE49-F238E27FC236}">
                <a16:creationId xmlns:a16="http://schemas.microsoft.com/office/drawing/2014/main" id="{89E6ADEB-3EA6-4FEA-9F5A-2E6A8A33C6A6}"/>
              </a:ext>
            </a:extLst>
          </p:cNvPr>
          <p:cNvSpPr>
            <a:spLocks noGrp="1"/>
          </p:cNvSpPr>
          <p:nvPr>
            <p:ph type="dt" sz="half" idx="2"/>
          </p:nvPr>
        </p:nvSpPr>
        <p:spPr bwMode="gray">
          <a:xfrm>
            <a:off x="696000" y="302579"/>
            <a:ext cx="720000" cy="180274"/>
          </a:xfrm>
          <a:prstGeom prst="rect">
            <a:avLst/>
          </a:prstGeom>
        </p:spPr>
        <p:txBody>
          <a:bodyPr vert="horz" wrap="none" lIns="0" tIns="0" rIns="0" bIns="0" rtlCol="0" anchor="t"/>
          <a:lstStyle>
            <a:lvl1pPr algn="l">
              <a:defRPr sz="800">
                <a:solidFill>
                  <a:schemeClr val="accent1"/>
                </a:solidFill>
              </a:defRPr>
            </a:lvl1pPr>
          </a:lstStyle>
          <a:p>
            <a:r>
              <a:rPr lang="de-DE"/>
              <a:t>19.11.2024</a:t>
            </a:r>
            <a:endParaRPr lang="de-DE" dirty="0"/>
          </a:p>
        </p:txBody>
      </p:sp>
      <p:sp>
        <p:nvSpPr>
          <p:cNvPr id="5" name="Fußzeilenplatzhalter 4">
            <a:extLst>
              <a:ext uri="{FF2B5EF4-FFF2-40B4-BE49-F238E27FC236}">
                <a16:creationId xmlns:a16="http://schemas.microsoft.com/office/drawing/2014/main" id="{AC251B0C-0232-4145-8300-5B5D4ADF2327}"/>
              </a:ext>
            </a:extLst>
          </p:cNvPr>
          <p:cNvSpPr>
            <a:spLocks noGrp="1"/>
          </p:cNvSpPr>
          <p:nvPr>
            <p:ph type="ftr" sz="quarter" idx="3"/>
          </p:nvPr>
        </p:nvSpPr>
        <p:spPr bwMode="gray">
          <a:xfrm>
            <a:off x="1416000" y="302579"/>
            <a:ext cx="4319638" cy="180274"/>
          </a:xfrm>
          <a:prstGeom prst="rect">
            <a:avLst/>
          </a:prstGeom>
        </p:spPr>
        <p:txBody>
          <a:bodyPr vert="horz" wrap="none" lIns="0" tIns="0" rIns="0" bIns="0" rtlCol="0" anchor="t"/>
          <a:lstStyle>
            <a:lvl1pPr algn="l">
              <a:defRPr sz="800">
                <a:solidFill>
                  <a:schemeClr val="accent1"/>
                </a:solidFill>
              </a:defRPr>
            </a:lvl1pPr>
          </a:lstStyle>
          <a:p>
            <a:r>
              <a:rPr lang="de-DE"/>
              <a:t>RheinNetz GmbH - Preisblatt vermiedene Netzentgelte 2026 - Basis Referenzpreisblatt Westnetz GmbH</a:t>
            </a:r>
            <a:endParaRPr lang="de-DE" dirty="0"/>
          </a:p>
        </p:txBody>
      </p:sp>
      <p:sp>
        <p:nvSpPr>
          <p:cNvPr id="6" name="Foliennummernplatzhalter 5">
            <a:extLst>
              <a:ext uri="{FF2B5EF4-FFF2-40B4-BE49-F238E27FC236}">
                <a16:creationId xmlns:a16="http://schemas.microsoft.com/office/drawing/2014/main" id="{744938F2-A076-4BF9-B690-BCB3E75B62E4}"/>
              </a:ext>
            </a:extLst>
          </p:cNvPr>
          <p:cNvSpPr>
            <a:spLocks noGrp="1"/>
          </p:cNvSpPr>
          <p:nvPr>
            <p:ph type="sldNum" sz="quarter" idx="4"/>
          </p:nvPr>
        </p:nvSpPr>
        <p:spPr bwMode="gray">
          <a:xfrm>
            <a:off x="336000" y="302579"/>
            <a:ext cx="359325" cy="180000"/>
          </a:xfrm>
          <a:prstGeom prst="rect">
            <a:avLst/>
          </a:prstGeom>
        </p:spPr>
        <p:txBody>
          <a:bodyPr vert="horz" wrap="none" lIns="0" tIns="0" rIns="0" bIns="0" rtlCol="0" anchor="t"/>
          <a:lstStyle>
            <a:lvl1pPr algn="l">
              <a:defRPr sz="800" b="1">
                <a:solidFill>
                  <a:schemeClr val="accent2"/>
                </a:solidFill>
              </a:defRPr>
            </a:lvl1pPr>
          </a:lstStyle>
          <a:p>
            <a:fld id="{C5FB5EDE-2A6A-4AA4-BC32-FF7B176E746C}" type="slidenum">
              <a:rPr lang="de-DE" smtClean="0"/>
              <a:pPr/>
              <a:t>‹Nr.›</a:t>
            </a:fld>
            <a:endParaRPr lang="de-DE"/>
          </a:p>
        </p:txBody>
      </p:sp>
      <p:pic>
        <p:nvPicPr>
          <p:cNvPr id="9" name="Grafik 13">
            <a:extLst>
              <a:ext uri="{FF2B5EF4-FFF2-40B4-BE49-F238E27FC236}">
                <a16:creationId xmlns:a16="http://schemas.microsoft.com/office/drawing/2014/main" id="{530F8553-B1D4-572F-4C92-5004CA1D43D7}"/>
              </a:ext>
            </a:extLst>
          </p:cNvPr>
          <p:cNvPicPr>
            <a:picLocks noChangeAspect="1"/>
          </p:cNvPicPr>
          <p:nvPr userDrawn="1"/>
        </p:nvPicPr>
        <p:blipFill>
          <a:blip r:embed="rId7"/>
          <a:srcRect l="-48" t="-1469" r="48" b="-2992"/>
          <a:stretch/>
        </p:blipFill>
        <p:spPr bwMode="gray">
          <a:xfrm>
            <a:off x="11009796" y="302579"/>
            <a:ext cx="1005198" cy="337977"/>
          </a:xfrm>
          <a:prstGeom prst="rect">
            <a:avLst/>
          </a:prstGeom>
        </p:spPr>
      </p:pic>
    </p:spTree>
    <p:extLst>
      <p:ext uri="{BB962C8B-B14F-4D97-AF65-F5344CB8AC3E}">
        <p14:creationId xmlns:p14="http://schemas.microsoft.com/office/powerpoint/2010/main" val="2723166429"/>
      </p:ext>
    </p:extLst>
  </p:cSld>
  <p:clrMap bg1="lt1" tx1="dk1" bg2="lt2" tx2="dk2" accent1="accent1" accent2="accent2" accent3="accent3" accent4="accent4" accent5="accent5" accent6="accent6" hlink="hlink" folHlink="folHlink"/>
  <p:sldLayoutIdLst>
    <p:sldLayoutId id="2147483712" r:id="rId1"/>
    <p:sldLayoutId id="2147483704" r:id="rId2"/>
    <p:sldLayoutId id="2147483650" r:id="rId3"/>
    <p:sldLayoutId id="2147483653" r:id="rId4"/>
    <p:sldLayoutId id="2147483710" r:id="rId5"/>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sldNum="0" hdr="0" dt="0"/>
  <p:txStyles>
    <p:titleStyle>
      <a:lvl1pPr algn="l" defTabSz="914400" rtl="0" eaLnBrk="1" latinLnBrk="0" hangingPunct="1">
        <a:lnSpc>
          <a:spcPct val="100000"/>
        </a:lnSpc>
        <a:spcBef>
          <a:spcPct val="0"/>
        </a:spcBef>
        <a:buNone/>
        <a:defRPr sz="2800" b="1" kern="1200" baseline="0">
          <a:solidFill>
            <a:schemeClr val="bg2"/>
          </a:solidFill>
          <a:latin typeface="+mj-lt"/>
          <a:ea typeface="+mj-ea"/>
          <a:cs typeface="+mj-cs"/>
        </a:defRPr>
      </a:lvl1pPr>
      <a:lvl2pPr algn="l" eaLnBrk="1" hangingPunct="1">
        <a:defRPr sz="2800" b="1" kern="1200" baseline="0">
          <a:solidFill>
            <a:schemeClr val="bg2"/>
          </a:solidFill>
          <a:latin typeface="+mj-lt"/>
        </a:defRPr>
      </a:lvl2pPr>
      <a:lvl3pPr algn="l" eaLnBrk="1" hangingPunct="1">
        <a:defRPr sz="2800" b="1" kern="1200" baseline="0">
          <a:solidFill>
            <a:schemeClr val="bg2"/>
          </a:solidFill>
          <a:latin typeface="+mj-lt"/>
        </a:defRPr>
      </a:lvl3pPr>
      <a:lvl4pPr algn="l" eaLnBrk="1" hangingPunct="1">
        <a:defRPr sz="2800" b="1" kern="1200" baseline="0">
          <a:solidFill>
            <a:schemeClr val="bg2"/>
          </a:solidFill>
          <a:latin typeface="+mj-lt"/>
        </a:defRPr>
      </a:lvl4pPr>
      <a:lvl5pPr algn="l" eaLnBrk="1" hangingPunct="1">
        <a:defRPr sz="2800" b="1" kern="1200" baseline="0">
          <a:solidFill>
            <a:schemeClr val="bg2"/>
          </a:solidFill>
          <a:latin typeface="+mj-lt"/>
        </a:defRPr>
      </a:lvl5pPr>
      <a:lvl6pPr algn="l" eaLnBrk="1" hangingPunct="1">
        <a:defRPr sz="2800" b="1" kern="1200" baseline="0">
          <a:solidFill>
            <a:schemeClr val="bg2"/>
          </a:solidFill>
          <a:latin typeface="+mj-lt"/>
        </a:defRPr>
      </a:lvl6pPr>
      <a:lvl7pPr algn="l" eaLnBrk="1" hangingPunct="1">
        <a:defRPr sz="2800" b="1" kern="1200" baseline="0">
          <a:solidFill>
            <a:schemeClr val="bg2"/>
          </a:solidFill>
          <a:latin typeface="+mj-lt"/>
        </a:defRPr>
      </a:lvl7pPr>
      <a:lvl8pPr algn="l" eaLnBrk="1" hangingPunct="1">
        <a:defRPr sz="2800" b="1" kern="1200" baseline="0">
          <a:solidFill>
            <a:schemeClr val="bg2"/>
          </a:solidFill>
          <a:latin typeface="+mj-lt"/>
        </a:defRPr>
      </a:lvl8pPr>
      <a:lvl9pPr algn="l" eaLnBrk="1" hangingPunct="1">
        <a:defRPr sz="2800" b="1" kern="1200" baseline="0">
          <a:solidFill>
            <a:schemeClr val="bg2"/>
          </a:solidFill>
          <a:latin typeface="+mj-lt"/>
        </a:defRPr>
      </a:lvl9pPr>
    </p:titleStyle>
    <p:bodyStyle>
      <a:lvl1pPr marL="0" indent="0" algn="l" defTabSz="914400" rtl="0" eaLnBrk="1" latinLnBrk="0" hangingPunct="1">
        <a:lnSpc>
          <a:spcPct val="100000"/>
        </a:lnSpc>
        <a:spcBef>
          <a:spcPts val="300"/>
        </a:spcBef>
        <a:spcAft>
          <a:spcPts val="300"/>
        </a:spcAft>
        <a:buFont typeface="Arial" panose="020B0604020202020204" pitchFamily="34" charset="0"/>
        <a:buNone/>
        <a:defRPr sz="1200" kern="1200">
          <a:solidFill>
            <a:schemeClr val="tx1"/>
          </a:solidFill>
          <a:latin typeface="+mn-lt"/>
          <a:ea typeface="+mn-ea"/>
          <a:cs typeface="+mn-cs"/>
        </a:defRPr>
      </a:lvl1pPr>
      <a:lvl2pPr marL="0" indent="0" algn="l" defTabSz="914400" rtl="0" eaLnBrk="1" latinLnBrk="0" hangingPunct="1">
        <a:lnSpc>
          <a:spcPct val="100000"/>
        </a:lnSpc>
        <a:spcBef>
          <a:spcPts val="300"/>
        </a:spcBef>
        <a:spcAft>
          <a:spcPts val="300"/>
        </a:spcAft>
        <a:buFont typeface="Arial" panose="020B0604020202020204" pitchFamily="34" charset="0"/>
        <a:buNone/>
        <a:defRPr sz="1000" b="0" kern="1200">
          <a:solidFill>
            <a:schemeClr val="tx1"/>
          </a:solidFill>
          <a:latin typeface="+mn-lt"/>
          <a:ea typeface="+mn-ea"/>
          <a:cs typeface="+mn-cs"/>
        </a:defRPr>
      </a:lvl2pPr>
      <a:lvl3pPr marL="216000" indent="-216000" algn="l" defTabSz="914400" rtl="0" eaLnBrk="1" latinLnBrk="0" hangingPunct="1">
        <a:lnSpc>
          <a:spcPct val="100000"/>
        </a:lnSpc>
        <a:spcBef>
          <a:spcPts val="300"/>
        </a:spcBef>
        <a:spcAft>
          <a:spcPts val="300"/>
        </a:spcAft>
        <a:buClr>
          <a:schemeClr val="bg2"/>
        </a:buClr>
        <a:buFont typeface="Arial" panose="020B0604020202020204" pitchFamily="34" charset="0"/>
        <a:buChar char="○"/>
        <a:defRPr sz="1200" kern="1200">
          <a:solidFill>
            <a:schemeClr val="tx1"/>
          </a:solidFill>
          <a:latin typeface="+mn-lt"/>
          <a:ea typeface="+mn-ea"/>
          <a:cs typeface="+mn-cs"/>
        </a:defRPr>
      </a:lvl3pPr>
      <a:lvl4pPr marL="432000" indent="-216000" algn="l" defTabSz="914400" rtl="0" eaLnBrk="1" latinLnBrk="0" hangingPunct="1">
        <a:lnSpc>
          <a:spcPct val="100000"/>
        </a:lnSpc>
        <a:spcBef>
          <a:spcPts val="0"/>
        </a:spcBef>
        <a:spcAft>
          <a:spcPts val="300"/>
        </a:spcAft>
        <a:buClr>
          <a:schemeClr val="bg2"/>
        </a:buClr>
        <a:buFont typeface="Symbol" panose="05050102010706020507" pitchFamily="18" charset="2"/>
        <a:buChar char="-"/>
        <a:defRPr sz="1200" kern="1200">
          <a:solidFill>
            <a:schemeClr val="tx1"/>
          </a:solidFill>
          <a:latin typeface="+mn-lt"/>
          <a:ea typeface="+mn-ea"/>
          <a:cs typeface="+mn-cs"/>
        </a:defRPr>
      </a:lvl4pPr>
      <a:lvl5pPr marL="648000" indent="-216000" algn="l" defTabSz="914400" rtl="0" eaLnBrk="1" latinLnBrk="0" hangingPunct="1">
        <a:lnSpc>
          <a:spcPct val="100000"/>
        </a:lnSpc>
        <a:spcBef>
          <a:spcPts val="0"/>
        </a:spcBef>
        <a:spcAft>
          <a:spcPts val="300"/>
        </a:spcAft>
        <a:buClr>
          <a:schemeClr val="bg2"/>
        </a:buClr>
        <a:buFont typeface="Symbol" panose="05050102010706020507" pitchFamily="18" charset="2"/>
        <a:buChar char="-"/>
        <a:defRPr sz="1200" kern="1200">
          <a:solidFill>
            <a:schemeClr val="tx1"/>
          </a:solidFill>
          <a:latin typeface="+mn-lt"/>
          <a:ea typeface="+mn-ea"/>
          <a:cs typeface="+mn-cs"/>
        </a:defRPr>
      </a:lvl5pPr>
      <a:lvl6pPr marL="216000" indent="-216000" algn="l" defTabSz="914400" rtl="0" eaLnBrk="1" latinLnBrk="0" hangingPunct="1">
        <a:lnSpc>
          <a:spcPct val="100000"/>
        </a:lnSpc>
        <a:spcBef>
          <a:spcPts val="300"/>
        </a:spcBef>
        <a:spcAft>
          <a:spcPts val="300"/>
        </a:spcAft>
        <a:buClr>
          <a:schemeClr val="bg2"/>
        </a:buClr>
        <a:buFont typeface="+mj-lt"/>
        <a:buAutoNum type="arabicPeriod"/>
        <a:defRPr sz="1200" kern="1200">
          <a:solidFill>
            <a:schemeClr val="tx1"/>
          </a:solidFill>
          <a:latin typeface="+mn-lt"/>
          <a:ea typeface="+mn-ea"/>
          <a:cs typeface="+mn-cs"/>
        </a:defRPr>
      </a:lvl6pPr>
      <a:lvl7pPr marL="432000" indent="-216000" algn="l" defTabSz="914400" rtl="0" eaLnBrk="1" latinLnBrk="0" hangingPunct="1">
        <a:lnSpc>
          <a:spcPct val="100000"/>
        </a:lnSpc>
        <a:spcBef>
          <a:spcPts val="0"/>
        </a:spcBef>
        <a:spcAft>
          <a:spcPts val="300"/>
        </a:spcAft>
        <a:buClr>
          <a:schemeClr val="bg2"/>
        </a:buClr>
        <a:buFont typeface="+mj-lt"/>
        <a:buAutoNum type="alphaLcPeriod"/>
        <a:defRPr sz="1200" kern="1200">
          <a:solidFill>
            <a:schemeClr val="tx1"/>
          </a:solidFill>
          <a:latin typeface="+mn-lt"/>
          <a:ea typeface="+mn-ea"/>
          <a:cs typeface="+mn-cs"/>
        </a:defRPr>
      </a:lvl7pPr>
      <a:lvl8pPr marL="0" indent="0" algn="l" defTabSz="914400" rtl="0" eaLnBrk="1" latinLnBrk="0" hangingPunct="1">
        <a:lnSpc>
          <a:spcPct val="100000"/>
        </a:lnSpc>
        <a:spcBef>
          <a:spcPts val="300"/>
        </a:spcBef>
        <a:spcAft>
          <a:spcPts val="300"/>
        </a:spcAft>
        <a:buFont typeface="Arial" panose="020B0604020202020204" pitchFamily="34" charset="0"/>
        <a:buNone/>
        <a:defRPr sz="1600" b="1" kern="1200">
          <a:solidFill>
            <a:schemeClr val="bg2"/>
          </a:solidFill>
          <a:latin typeface="+mn-lt"/>
          <a:ea typeface="+mn-ea"/>
          <a:cs typeface="+mn-cs"/>
        </a:defRPr>
      </a:lvl8pPr>
      <a:lvl9pPr marL="0" indent="0" algn="l" defTabSz="914400" rtl="0" eaLnBrk="1" latinLnBrk="0" hangingPunct="1">
        <a:lnSpc>
          <a:spcPct val="100000"/>
        </a:lnSpc>
        <a:spcBef>
          <a:spcPts val="300"/>
        </a:spcBef>
        <a:spcAft>
          <a:spcPts val="300"/>
        </a:spcAft>
        <a:buFont typeface="Arial" panose="020B0604020202020204" pitchFamily="34" charset="0"/>
        <a:buNone/>
        <a:defRPr sz="800" kern="1200">
          <a:solidFill>
            <a:schemeClr val="accent2"/>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A4A3A4"/>
          </p15:clr>
        </p15:guide>
        <p15:guide id="2" pos="3840" userDrawn="1">
          <p15:clr>
            <a:srgbClr val="A4A3A4"/>
          </p15:clr>
        </p15:guide>
        <p15:guide id="3" pos="212" userDrawn="1">
          <p15:clr>
            <a:srgbClr val="A4A3A4"/>
          </p15:clr>
        </p15:guide>
        <p15:guide id="4" pos="438" userDrawn="1">
          <p15:clr>
            <a:srgbClr val="F26B43"/>
          </p15:clr>
        </p15:guide>
        <p15:guide id="5" pos="665" userDrawn="1">
          <p15:clr>
            <a:srgbClr val="A4A3A4"/>
          </p15:clr>
        </p15:guide>
        <p15:guide id="6" pos="892" userDrawn="1">
          <p15:clr>
            <a:srgbClr val="A4A3A4"/>
          </p15:clr>
        </p15:guide>
        <p15:guide id="7" pos="1119" userDrawn="1">
          <p15:clr>
            <a:srgbClr val="A4A3A4"/>
          </p15:clr>
        </p15:guide>
        <p15:guide id="8" pos="1346" userDrawn="1">
          <p15:clr>
            <a:srgbClr val="A4A3A4"/>
          </p15:clr>
        </p15:guide>
        <p15:guide id="9" pos="1572" userDrawn="1">
          <p15:clr>
            <a:srgbClr val="A4A3A4"/>
          </p15:clr>
        </p15:guide>
        <p15:guide id="10" pos="1799" userDrawn="1">
          <p15:clr>
            <a:srgbClr val="A4A3A4"/>
          </p15:clr>
        </p15:guide>
        <p15:guide id="11" pos="2026" userDrawn="1">
          <p15:clr>
            <a:srgbClr val="A4A3A4"/>
          </p15:clr>
        </p15:guide>
        <p15:guide id="12" pos="2253" userDrawn="1">
          <p15:clr>
            <a:srgbClr val="A4A3A4"/>
          </p15:clr>
        </p15:guide>
        <p15:guide id="13" pos="2479" userDrawn="1">
          <p15:clr>
            <a:srgbClr val="A4A3A4"/>
          </p15:clr>
        </p15:guide>
        <p15:guide id="14" pos="2706" userDrawn="1">
          <p15:clr>
            <a:srgbClr val="A4A3A4"/>
          </p15:clr>
        </p15:guide>
        <p15:guide id="15" pos="2933" userDrawn="1">
          <p15:clr>
            <a:srgbClr val="A4A3A4"/>
          </p15:clr>
        </p15:guide>
        <p15:guide id="16" pos="3160" userDrawn="1">
          <p15:clr>
            <a:srgbClr val="A4A3A4"/>
          </p15:clr>
        </p15:guide>
        <p15:guide id="17" pos="3386" userDrawn="1">
          <p15:clr>
            <a:srgbClr val="A4A3A4"/>
          </p15:clr>
        </p15:guide>
        <p15:guide id="18" pos="3613" userDrawn="1">
          <p15:clr>
            <a:srgbClr val="A4A3A4"/>
          </p15:clr>
        </p15:guide>
        <p15:guide id="19" pos="4067" userDrawn="1">
          <p15:clr>
            <a:srgbClr val="A4A3A4"/>
          </p15:clr>
        </p15:guide>
        <p15:guide id="20" pos="4294" userDrawn="1">
          <p15:clr>
            <a:srgbClr val="A4A3A4"/>
          </p15:clr>
        </p15:guide>
        <p15:guide id="21" pos="4520" userDrawn="1">
          <p15:clr>
            <a:srgbClr val="A4A3A4"/>
          </p15:clr>
        </p15:guide>
        <p15:guide id="22" pos="4747" userDrawn="1">
          <p15:clr>
            <a:srgbClr val="A4A3A4"/>
          </p15:clr>
        </p15:guide>
        <p15:guide id="23" pos="4974" userDrawn="1">
          <p15:clr>
            <a:srgbClr val="A4A3A4"/>
          </p15:clr>
        </p15:guide>
        <p15:guide id="24" pos="5201" userDrawn="1">
          <p15:clr>
            <a:srgbClr val="A4A3A4"/>
          </p15:clr>
        </p15:guide>
        <p15:guide id="25" pos="5427" userDrawn="1">
          <p15:clr>
            <a:srgbClr val="A4A3A4"/>
          </p15:clr>
        </p15:guide>
        <p15:guide id="26" pos="5654" userDrawn="1">
          <p15:clr>
            <a:srgbClr val="A4A3A4"/>
          </p15:clr>
        </p15:guide>
        <p15:guide id="27" pos="5881" userDrawn="1">
          <p15:clr>
            <a:srgbClr val="A4A3A4"/>
          </p15:clr>
        </p15:guide>
        <p15:guide id="28" pos="6108" userDrawn="1">
          <p15:clr>
            <a:srgbClr val="A4A3A4"/>
          </p15:clr>
        </p15:guide>
        <p15:guide id="29" pos="6334" userDrawn="1">
          <p15:clr>
            <a:srgbClr val="A4A3A4"/>
          </p15:clr>
        </p15:guide>
        <p15:guide id="30" pos="6561" userDrawn="1">
          <p15:clr>
            <a:srgbClr val="A4A3A4"/>
          </p15:clr>
        </p15:guide>
        <p15:guide id="31" pos="6788" userDrawn="1">
          <p15:clr>
            <a:srgbClr val="A4A3A4"/>
          </p15:clr>
        </p15:guide>
        <p15:guide id="32" pos="7015" userDrawn="1">
          <p15:clr>
            <a:srgbClr val="A4A3A4"/>
          </p15:clr>
        </p15:guide>
        <p15:guide id="33" pos="7242" userDrawn="1">
          <p15:clr>
            <a:srgbClr val="A4A3A4"/>
          </p15:clr>
        </p15:guide>
        <p15:guide id="34" pos="7468" userDrawn="1">
          <p15:clr>
            <a:srgbClr val="F26B43"/>
          </p15:clr>
        </p15:guide>
        <p15:guide id="35" orient="horz" pos="1933" userDrawn="1">
          <p15:clr>
            <a:srgbClr val="A4A3A4"/>
          </p15:clr>
        </p15:guide>
        <p15:guide id="36" orient="horz" pos="1706" userDrawn="1">
          <p15:clr>
            <a:srgbClr val="A4A3A4"/>
          </p15:clr>
        </p15:guide>
        <p15:guide id="37" orient="horz" pos="1480" userDrawn="1">
          <p15:clr>
            <a:srgbClr val="F26B43"/>
          </p15:clr>
        </p15:guide>
        <p15:guide id="38" orient="horz" pos="1253" userDrawn="1">
          <p15:clr>
            <a:srgbClr val="A4A3A4"/>
          </p15:clr>
        </p15:guide>
        <p15:guide id="39" orient="horz" pos="1026" userDrawn="1">
          <p15:clr>
            <a:srgbClr val="A4A3A4"/>
          </p15:clr>
        </p15:guide>
        <p15:guide id="40" orient="horz" pos="799" userDrawn="1">
          <p15:clr>
            <a:srgbClr val="A4A3A4"/>
          </p15:clr>
        </p15:guide>
        <p15:guide id="41" orient="horz" pos="573" userDrawn="1">
          <p15:clr>
            <a:srgbClr val="F26B43"/>
          </p15:clr>
        </p15:guide>
        <p15:guide id="42" orient="horz" pos="346" userDrawn="1">
          <p15:clr>
            <a:srgbClr val="A4A3A4"/>
          </p15:clr>
        </p15:guide>
        <p15:guide id="43" orient="horz" pos="119" userDrawn="1">
          <p15:clr>
            <a:srgbClr val="A4A3A4"/>
          </p15:clr>
        </p15:guide>
        <p15:guide id="44" orient="horz" pos="2387" userDrawn="1">
          <p15:clr>
            <a:srgbClr val="A4A3A4"/>
          </p15:clr>
        </p15:guide>
        <p15:guide id="45" orient="horz" pos="2614" userDrawn="1">
          <p15:clr>
            <a:srgbClr val="A4A3A4"/>
          </p15:clr>
        </p15:guide>
        <p15:guide id="46" orient="horz" pos="2840" userDrawn="1">
          <p15:clr>
            <a:srgbClr val="A4A3A4"/>
          </p15:clr>
        </p15:guide>
        <p15:guide id="47" orient="horz" pos="3067" userDrawn="1">
          <p15:clr>
            <a:srgbClr val="A4A3A4"/>
          </p15:clr>
        </p15:guide>
        <p15:guide id="48" orient="horz" pos="3294" userDrawn="1">
          <p15:clr>
            <a:srgbClr val="A4A3A4"/>
          </p15:clr>
        </p15:guide>
        <p15:guide id="49" orient="horz" pos="3521" userDrawn="1">
          <p15:clr>
            <a:srgbClr val="A4A3A4"/>
          </p15:clr>
        </p15:guide>
        <p15:guide id="50" orient="horz" pos="3747" userDrawn="1">
          <p15:clr>
            <a:srgbClr val="A4A3A4"/>
          </p15:clr>
        </p15:guide>
        <p15:guide id="51" orient="horz" pos="3974" userDrawn="1">
          <p15:clr>
            <a:srgbClr val="F26B43"/>
          </p15:clr>
        </p15:guide>
        <p15:guide id="52" orient="horz" pos="4201" userDrawn="1">
          <p15:clr>
            <a:srgbClr val="A4A3A4"/>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ußzeilenplatzhalter 2">
            <a:extLst>
              <a:ext uri="{FF2B5EF4-FFF2-40B4-BE49-F238E27FC236}">
                <a16:creationId xmlns:a16="http://schemas.microsoft.com/office/drawing/2014/main" id="{CB97C72D-782C-62A5-1F8D-C67E247EC45C}"/>
              </a:ext>
            </a:extLst>
          </p:cNvPr>
          <p:cNvSpPr>
            <a:spLocks noGrp="1"/>
          </p:cNvSpPr>
          <p:nvPr>
            <p:ph type="ftr" sz="quarter" idx="11"/>
          </p:nvPr>
        </p:nvSpPr>
        <p:spPr>
          <a:xfrm>
            <a:off x="504000" y="287863"/>
            <a:ext cx="4319638" cy="180274"/>
          </a:xfrm>
        </p:spPr>
        <p:txBody>
          <a:bodyPr/>
          <a:lstStyle/>
          <a:p>
            <a:r>
              <a:rPr lang="de-DE" dirty="0"/>
              <a:t>RheinNetz GmbH - Preisblatt vermiedene Netzentgelte 2026 - Basis Referenzpreisblatt Westnetz GmbH</a:t>
            </a:r>
          </a:p>
        </p:txBody>
      </p:sp>
      <p:sp>
        <p:nvSpPr>
          <p:cNvPr id="11" name="Titel 1">
            <a:extLst>
              <a:ext uri="{FF2B5EF4-FFF2-40B4-BE49-F238E27FC236}">
                <a16:creationId xmlns:a16="http://schemas.microsoft.com/office/drawing/2014/main" id="{FBF9B189-980F-556E-204D-D9FE9FE7AC26}"/>
              </a:ext>
            </a:extLst>
          </p:cNvPr>
          <p:cNvSpPr txBox="1">
            <a:spLocks/>
          </p:cNvSpPr>
          <p:nvPr/>
        </p:nvSpPr>
        <p:spPr bwMode="gray">
          <a:xfrm>
            <a:off x="504000" y="977642"/>
            <a:ext cx="9696456" cy="651158"/>
          </a:xfrm>
          <a:prstGeom prst="rect">
            <a:avLst/>
          </a:prstGeom>
        </p:spPr>
        <p:txBody>
          <a:bodyPr vert="horz" lIns="0" tIns="72000" rIns="0" bIns="0" rtlCol="0" anchor="t">
            <a:noAutofit/>
          </a:bodyPr>
          <a:lstStyle>
            <a:lvl1pPr algn="l" defTabSz="914400" rtl="0" eaLnBrk="1" latinLnBrk="0" hangingPunct="1">
              <a:lnSpc>
                <a:spcPct val="100000"/>
              </a:lnSpc>
              <a:spcBef>
                <a:spcPct val="0"/>
              </a:spcBef>
              <a:buNone/>
              <a:defRPr sz="2800" b="1" kern="1200" baseline="0">
                <a:solidFill>
                  <a:schemeClr val="bg2"/>
                </a:solidFill>
                <a:latin typeface="+mj-lt"/>
                <a:ea typeface="+mj-ea"/>
                <a:cs typeface="+mj-cs"/>
              </a:defRPr>
            </a:lvl1pPr>
            <a:lvl2pPr algn="l" eaLnBrk="1" hangingPunct="1">
              <a:defRPr sz="2800" b="1" kern="1200" baseline="0">
                <a:solidFill>
                  <a:schemeClr val="bg2"/>
                </a:solidFill>
                <a:latin typeface="+mj-lt"/>
              </a:defRPr>
            </a:lvl2pPr>
            <a:lvl3pPr algn="l" eaLnBrk="1" hangingPunct="1">
              <a:defRPr sz="2800" b="1" kern="1200" baseline="0">
                <a:solidFill>
                  <a:schemeClr val="bg2"/>
                </a:solidFill>
                <a:latin typeface="+mj-lt"/>
              </a:defRPr>
            </a:lvl3pPr>
            <a:lvl4pPr algn="l" eaLnBrk="1" hangingPunct="1">
              <a:defRPr sz="2800" b="1" kern="1200" baseline="0">
                <a:solidFill>
                  <a:schemeClr val="bg2"/>
                </a:solidFill>
                <a:latin typeface="+mj-lt"/>
              </a:defRPr>
            </a:lvl4pPr>
            <a:lvl5pPr algn="l" eaLnBrk="1" hangingPunct="1">
              <a:defRPr sz="2800" b="1" kern="1200" baseline="0">
                <a:solidFill>
                  <a:schemeClr val="bg2"/>
                </a:solidFill>
                <a:latin typeface="+mj-lt"/>
              </a:defRPr>
            </a:lvl5pPr>
            <a:lvl6pPr algn="l" eaLnBrk="1" hangingPunct="1">
              <a:defRPr sz="2800" b="1" kern="1200" baseline="0">
                <a:solidFill>
                  <a:schemeClr val="bg2"/>
                </a:solidFill>
                <a:latin typeface="+mj-lt"/>
              </a:defRPr>
            </a:lvl6pPr>
            <a:lvl7pPr algn="l" eaLnBrk="1" hangingPunct="1">
              <a:defRPr sz="2800" b="1" kern="1200" baseline="0">
                <a:solidFill>
                  <a:schemeClr val="bg2"/>
                </a:solidFill>
                <a:latin typeface="+mj-lt"/>
              </a:defRPr>
            </a:lvl7pPr>
            <a:lvl8pPr algn="l" eaLnBrk="1" hangingPunct="1">
              <a:defRPr sz="2800" b="1" kern="1200" baseline="0">
                <a:solidFill>
                  <a:schemeClr val="bg2"/>
                </a:solidFill>
                <a:latin typeface="+mj-lt"/>
              </a:defRPr>
            </a:lvl8pPr>
            <a:lvl9pPr algn="l" eaLnBrk="1" hangingPunct="1">
              <a:defRPr sz="2800" b="1" kern="1200" baseline="0">
                <a:solidFill>
                  <a:schemeClr val="bg2"/>
                </a:solidFill>
                <a:latin typeface="+mj-lt"/>
              </a:defRPr>
            </a:lvl9pPr>
          </a:lstStyle>
          <a:p>
            <a:r>
              <a:rPr lang="de-DE" b="0" dirty="0"/>
              <a:t>Vermiedene Netzentgelte 2025</a:t>
            </a:r>
          </a:p>
          <a:p>
            <a:r>
              <a:rPr lang="de-DE" b="0" dirty="0"/>
              <a:t>(Basis Referenzpreisblatt Westnetz GmbH)</a:t>
            </a:r>
          </a:p>
        </p:txBody>
      </p:sp>
      <p:sp>
        <p:nvSpPr>
          <p:cNvPr id="12" name="Textplatzhalter 14">
            <a:extLst>
              <a:ext uri="{FF2B5EF4-FFF2-40B4-BE49-F238E27FC236}">
                <a16:creationId xmlns:a16="http://schemas.microsoft.com/office/drawing/2014/main" id="{024E9FC1-8866-9DB0-0448-96FEFBBC4516}"/>
              </a:ext>
            </a:extLst>
          </p:cNvPr>
          <p:cNvSpPr txBox="1">
            <a:spLocks/>
          </p:cNvSpPr>
          <p:nvPr/>
        </p:nvSpPr>
        <p:spPr>
          <a:xfrm>
            <a:off x="504000" y="1703491"/>
            <a:ext cx="11262427" cy="3255846"/>
          </a:xfrm>
          <a:prstGeom prst="rect">
            <a:avLst/>
          </a:prstGeom>
        </p:spPr>
        <p:txBody>
          <a:bodyPr vert="horz" lIns="91440" tIns="45720" rIns="91440" bIns="45720" rtlCol="0" anchor="ctr"/>
          <a:lstStyle>
            <a:defPPr>
              <a:defRPr lang="de-DE"/>
            </a:defPPr>
            <a:lvl1pPr marL="0" algn="l"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a:ln>
                  <a:noFill/>
                </a:ln>
                <a:solidFill>
                  <a:schemeClr val="tx1"/>
                </a:solidFill>
                <a:effectLst/>
                <a:uLnTx/>
                <a:uFillTx/>
                <a:latin typeface="Arial"/>
                <a:ea typeface="+mn-ea"/>
                <a:cs typeface="+mn-cs"/>
              </a:rPr>
              <a:t>Gültig für Anlagenbetreiber, die in den Konzessionsgebieten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de-DE" sz="1800" b="0" i="0" u="none" strike="noStrike" kern="1200" cap="none" spc="0" normalizeH="0" baseline="0" noProof="0" dirty="0">
              <a:ln>
                <a:noFill/>
              </a:ln>
              <a:solidFill>
                <a:schemeClr val="tx1"/>
              </a:solidFill>
              <a:effectLst/>
              <a:uLnTx/>
              <a:uFillTx/>
              <a:latin typeface="Arial"/>
              <a:ea typeface="+mn-ea"/>
              <a:cs typeface="+mn-cs"/>
            </a:endParaRPr>
          </a:p>
          <a:p>
            <a:pPr marL="0" marR="0" lvl="1"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de-DE" b="0" i="0" u="none" strike="noStrike" kern="1200" cap="none" spc="0" normalizeH="0" baseline="0" noProof="0" dirty="0">
                <a:ln>
                  <a:noFill/>
                </a:ln>
                <a:effectLst/>
                <a:uLnTx/>
                <a:uFillTx/>
                <a:latin typeface="Arial"/>
                <a:ea typeface="+mn-ea"/>
                <a:cs typeface="+mn-cs"/>
              </a:rPr>
              <a:t>Dinslaken, Moers und Neukirchen-Vluyn bis zum 31.12.2018 angeschlossen wurden</a:t>
            </a:r>
          </a:p>
          <a:p>
            <a:pPr marL="0" marR="0" lvl="1"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de-DE" b="0" i="0" u="none" strike="noStrike" kern="1200" cap="none" spc="0" normalizeH="0" baseline="0" noProof="0" dirty="0">
                <a:ln>
                  <a:noFill/>
                </a:ln>
                <a:effectLst/>
                <a:uLnTx/>
                <a:uFillTx/>
                <a:latin typeface="Arial"/>
                <a:ea typeface="+mn-ea"/>
                <a:cs typeface="+mn-cs"/>
              </a:rPr>
              <a:t>Morsbach und Reichshof bis zum 31.12.2016 angeschlossen wurden</a:t>
            </a:r>
          </a:p>
          <a:p>
            <a:pPr marL="0" marR="0" lvl="1"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de-DE" dirty="0">
                <a:latin typeface="Arial"/>
              </a:rPr>
              <a:t>Waldbröl</a:t>
            </a:r>
            <a:endParaRPr kumimoji="0" lang="de-DE" b="0" i="0" u="none" strike="noStrike" kern="1200" cap="none" spc="0" normalizeH="0" baseline="0" noProof="0" dirty="0">
              <a:ln>
                <a:noFill/>
              </a:ln>
              <a:effectLst/>
              <a:uLnTx/>
              <a:uFillTx/>
              <a:latin typeface="Arial"/>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de-DE" sz="1800" b="0" i="0" u="none" strike="noStrike" kern="1200" cap="none" spc="0" normalizeH="0" baseline="0" noProof="0" dirty="0">
              <a:ln>
                <a:noFill/>
              </a:ln>
              <a:solidFill>
                <a:schemeClr val="tx1"/>
              </a:solidFill>
              <a:effectLst/>
              <a:uLnTx/>
              <a:uFillTx/>
              <a:latin typeface="Arial"/>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a:ln>
                  <a:noFill/>
                </a:ln>
                <a:solidFill>
                  <a:schemeClr val="tx1"/>
                </a:solidFill>
                <a:effectLst/>
                <a:uLnTx/>
                <a:uFillTx/>
                <a:latin typeface="Arial"/>
                <a:ea typeface="+mn-ea"/>
                <a:cs typeface="+mn-cs"/>
              </a:rPr>
              <a:t>Dieses Preisblatt wird gemäß § 18 </a:t>
            </a:r>
            <a:r>
              <a:rPr kumimoji="0" lang="de-DE" sz="1800" b="0" i="0" u="none" strike="noStrike" kern="1200" cap="none" spc="0" normalizeH="0" baseline="0" noProof="0" dirty="0" err="1">
                <a:ln>
                  <a:noFill/>
                </a:ln>
                <a:solidFill>
                  <a:schemeClr val="tx1"/>
                </a:solidFill>
                <a:effectLst/>
                <a:uLnTx/>
                <a:uFillTx/>
                <a:latin typeface="Arial"/>
                <a:ea typeface="+mn-ea"/>
                <a:cs typeface="+mn-cs"/>
              </a:rPr>
              <a:t>StromNEV</a:t>
            </a:r>
            <a:r>
              <a:rPr kumimoji="0" lang="de-DE" sz="1800" b="0" i="0" u="none" strike="noStrike" kern="1200" cap="none" spc="0" normalizeH="0" baseline="0" noProof="0" dirty="0">
                <a:ln>
                  <a:noFill/>
                </a:ln>
                <a:solidFill>
                  <a:schemeClr val="tx1"/>
                </a:solidFill>
                <a:effectLst/>
                <a:uLnTx/>
                <a:uFillTx/>
                <a:latin typeface="Arial"/>
                <a:ea typeface="+mn-ea"/>
                <a:cs typeface="+mn-cs"/>
              </a:rPr>
              <a:t> unter Beachtung des Netzentgeltmodernisierungsgesetzes (</a:t>
            </a:r>
            <a:r>
              <a:rPr kumimoji="0" lang="de-DE" sz="1800" b="0" i="0" u="none" strike="noStrike" kern="1200" cap="none" spc="0" normalizeH="0" baseline="0" noProof="0" dirty="0" err="1">
                <a:ln>
                  <a:noFill/>
                </a:ln>
                <a:solidFill>
                  <a:schemeClr val="tx1"/>
                </a:solidFill>
                <a:effectLst/>
                <a:uLnTx/>
                <a:uFillTx/>
                <a:latin typeface="Arial"/>
                <a:ea typeface="+mn-ea"/>
                <a:cs typeface="+mn-cs"/>
              </a:rPr>
              <a:t>NEMoG</a:t>
            </a:r>
            <a:r>
              <a:rPr kumimoji="0" lang="de-DE" sz="1800" b="0" i="0" u="none" strike="noStrike" kern="1200" cap="none" spc="0" normalizeH="0" baseline="0" noProof="0" dirty="0">
                <a:ln>
                  <a:noFill/>
                </a:ln>
                <a:solidFill>
                  <a:schemeClr val="tx1"/>
                </a:solidFill>
                <a:effectLst/>
                <a:uLnTx/>
                <a:uFillTx/>
                <a:latin typeface="Arial"/>
                <a:ea typeface="+mn-ea"/>
                <a:cs typeface="+mn-cs"/>
              </a:rPr>
              <a:t>) vom 22. Juli 2017 veröffentlicht.</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de-DE" sz="1800" b="0" i="0" u="none" strike="noStrike" kern="1200" cap="none" spc="0" normalizeH="0" baseline="0" noProof="0" dirty="0">
              <a:ln>
                <a:noFill/>
              </a:ln>
              <a:solidFill>
                <a:schemeClr val="tx1"/>
              </a:solidFill>
              <a:effectLst/>
              <a:uLnTx/>
              <a:uFillTx/>
              <a:latin typeface="Arial"/>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a:ln>
                  <a:noFill/>
                </a:ln>
                <a:solidFill>
                  <a:schemeClr val="tx1"/>
                </a:solidFill>
                <a:effectLst/>
                <a:uLnTx/>
                <a:uFillTx/>
                <a:latin typeface="Arial"/>
                <a:ea typeface="+mn-ea"/>
                <a:cs typeface="+mn-cs"/>
              </a:rPr>
              <a:t>Alle Preise sind Nettopreise zuzüglich gesetzlicher Umsatzsteuer.</a:t>
            </a:r>
          </a:p>
        </p:txBody>
      </p:sp>
      <p:sp>
        <p:nvSpPr>
          <p:cNvPr id="13" name="Textplatzhalter 16">
            <a:extLst>
              <a:ext uri="{FF2B5EF4-FFF2-40B4-BE49-F238E27FC236}">
                <a16:creationId xmlns:a16="http://schemas.microsoft.com/office/drawing/2014/main" id="{C396DC0D-19A5-DA37-0B9D-1E99C07DC3F4}"/>
              </a:ext>
            </a:extLst>
          </p:cNvPr>
          <p:cNvSpPr txBox="1">
            <a:spLocks/>
          </p:cNvSpPr>
          <p:nvPr/>
        </p:nvSpPr>
        <p:spPr>
          <a:xfrm>
            <a:off x="504000" y="6120000"/>
            <a:ext cx="7883526" cy="360000"/>
          </a:xfrm>
          <a:prstGeom prst="rect">
            <a:avLst/>
          </a:prstGeom>
        </p:spPr>
        <p:txBody>
          <a:bodyPr/>
          <a:lstStyle>
            <a:lvl1pPr marL="269875" indent="-269875" algn="l" defTabSz="914400" rtl="0" eaLnBrk="1" latinLnBrk="0" hangingPunct="1">
              <a:lnSpc>
                <a:spcPct val="90000"/>
              </a:lnSpc>
              <a:spcBef>
                <a:spcPts val="1000"/>
              </a:spcBef>
              <a:buClr>
                <a:schemeClr val="tx2"/>
              </a:buClr>
              <a:buFont typeface="Arial"/>
              <a:buChar char="•"/>
              <a:defRPr sz="1600" b="0" kern="1200">
                <a:solidFill>
                  <a:schemeClr val="tx1"/>
                </a:solidFill>
                <a:latin typeface="+mn-lt"/>
                <a:ea typeface="+mn-ea"/>
                <a:cs typeface="+mn-cs"/>
                <a:sym typeface="+mn-lt"/>
              </a:defRPr>
            </a:lvl1pPr>
            <a:lvl2pPr marL="538163" indent="-268288" algn="l" defTabSz="914400" rtl="0" eaLnBrk="1" latinLnBrk="0" hangingPunct="1">
              <a:lnSpc>
                <a:spcPct val="90000"/>
              </a:lnSpc>
              <a:spcBef>
                <a:spcPts val="1000"/>
              </a:spcBef>
              <a:buClr>
                <a:schemeClr val="tx2"/>
              </a:buClr>
              <a:buFont typeface="Arial"/>
              <a:buChar char="•"/>
              <a:defRPr lang="de-DE" sz="1600" b="0" kern="1200" dirty="0">
                <a:solidFill>
                  <a:schemeClr val="tx1"/>
                </a:solidFill>
                <a:latin typeface="+mn-lt"/>
                <a:ea typeface="+mn-ea"/>
                <a:cs typeface="+mn-cs"/>
                <a:sym typeface="+mn-lt"/>
              </a:defRPr>
            </a:lvl2pPr>
            <a:lvl3pPr marL="808038" indent="-269875" algn="l" defTabSz="914400" rtl="0" eaLnBrk="1" latinLnBrk="0" hangingPunct="1">
              <a:lnSpc>
                <a:spcPct val="90000"/>
              </a:lnSpc>
              <a:spcBef>
                <a:spcPts val="1000"/>
              </a:spcBef>
              <a:buClr>
                <a:schemeClr val="tx2"/>
              </a:buClr>
              <a:buFont typeface="Arial"/>
              <a:buChar char="•"/>
              <a:defRPr sz="1600" b="0" kern="1200">
                <a:solidFill>
                  <a:schemeClr val="tx1"/>
                </a:solidFill>
                <a:latin typeface="+mn-lt"/>
                <a:ea typeface="+mn-ea"/>
                <a:cs typeface="+mn-cs"/>
                <a:sym typeface="+mn-lt"/>
              </a:defRPr>
            </a:lvl3pPr>
            <a:lvl4pPr marL="1076325" indent="-268288" algn="l" defTabSz="914400" rtl="0" eaLnBrk="1" latinLnBrk="0" hangingPunct="1">
              <a:lnSpc>
                <a:spcPct val="90000"/>
              </a:lnSpc>
              <a:spcBef>
                <a:spcPts val="1000"/>
              </a:spcBef>
              <a:buClr>
                <a:schemeClr val="tx2"/>
              </a:buClr>
              <a:buFont typeface="Arial"/>
              <a:buChar char="•"/>
              <a:defRPr sz="1600" b="0" kern="1200">
                <a:solidFill>
                  <a:schemeClr val="tx1"/>
                </a:solidFill>
                <a:latin typeface="+mn-lt"/>
                <a:ea typeface="+mn-ea"/>
                <a:cs typeface="+mn-cs"/>
                <a:sym typeface="+mn-lt"/>
              </a:defRPr>
            </a:lvl4pPr>
            <a:lvl5pPr marL="1346200" indent="-269875" algn="l" defTabSz="914400" rtl="0" eaLnBrk="1" latinLnBrk="0" hangingPunct="1">
              <a:lnSpc>
                <a:spcPct val="90000"/>
              </a:lnSpc>
              <a:spcBef>
                <a:spcPts val="1000"/>
              </a:spcBef>
              <a:buClr>
                <a:schemeClr val="tx2"/>
              </a:buClr>
              <a:buFont typeface="Arial"/>
              <a:buChar char="•"/>
              <a:defRPr sz="1600" b="0" kern="1200">
                <a:solidFill>
                  <a:schemeClr val="tx1"/>
                </a:solidFill>
                <a:latin typeface="+mn-lt"/>
                <a:ea typeface="+mn-ea"/>
                <a:cs typeface="+mn-cs"/>
                <a:sym typeface="+mn-lt"/>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de-DE" dirty="0"/>
              <a:t>Stand: 01.01.2026</a:t>
            </a:r>
          </a:p>
        </p:txBody>
      </p:sp>
    </p:spTree>
    <p:extLst>
      <p:ext uri="{BB962C8B-B14F-4D97-AF65-F5344CB8AC3E}">
        <p14:creationId xmlns:p14="http://schemas.microsoft.com/office/powerpoint/2010/main" val="18238387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el 7">
            <a:extLst>
              <a:ext uri="{FF2B5EF4-FFF2-40B4-BE49-F238E27FC236}">
                <a16:creationId xmlns:a16="http://schemas.microsoft.com/office/drawing/2014/main" id="{C95DCBDD-187F-3BC5-A4DC-A455CA18FA30}"/>
              </a:ext>
            </a:extLst>
          </p:cNvPr>
          <p:cNvSpPr>
            <a:spLocks noGrp="1"/>
          </p:cNvSpPr>
          <p:nvPr>
            <p:ph type="title"/>
          </p:nvPr>
        </p:nvSpPr>
        <p:spPr>
          <a:xfrm>
            <a:off x="695325" y="1089000"/>
            <a:ext cx="7812687" cy="539800"/>
          </a:xfrm>
        </p:spPr>
        <p:txBody>
          <a:bodyPr/>
          <a:lstStyle/>
          <a:p>
            <a:r>
              <a:rPr lang="de-DE" b="0" dirty="0"/>
              <a:t>3. Endabrechnung</a:t>
            </a:r>
            <a:endParaRPr lang="de-DE" b="0" baseline="-25000" dirty="0"/>
          </a:p>
        </p:txBody>
      </p:sp>
      <p:sp>
        <p:nvSpPr>
          <p:cNvPr id="13" name="Titel 7">
            <a:extLst>
              <a:ext uri="{FF2B5EF4-FFF2-40B4-BE49-F238E27FC236}">
                <a16:creationId xmlns:a16="http://schemas.microsoft.com/office/drawing/2014/main" id="{4D8C7143-EA24-8C9D-B6E5-626289D8041D}"/>
              </a:ext>
            </a:extLst>
          </p:cNvPr>
          <p:cNvSpPr txBox="1">
            <a:spLocks/>
          </p:cNvSpPr>
          <p:nvPr/>
        </p:nvSpPr>
        <p:spPr bwMode="gray">
          <a:xfrm>
            <a:off x="695325" y="1988840"/>
            <a:ext cx="11017299" cy="539800"/>
          </a:xfrm>
          <a:prstGeom prst="rect">
            <a:avLst/>
          </a:prstGeom>
        </p:spPr>
        <p:txBody>
          <a:bodyPr vert="horz" lIns="0" tIns="72000" rIns="0" bIns="0" rtlCol="0" anchor="t">
            <a:noAutofit/>
          </a:bodyPr>
          <a:lstStyle>
            <a:lvl1pPr algn="l" defTabSz="914400" rtl="0" eaLnBrk="1" latinLnBrk="0" hangingPunct="1">
              <a:lnSpc>
                <a:spcPct val="100000"/>
              </a:lnSpc>
              <a:spcBef>
                <a:spcPct val="0"/>
              </a:spcBef>
              <a:buNone/>
              <a:defRPr sz="2800" b="1" kern="1200" baseline="0">
                <a:solidFill>
                  <a:schemeClr val="bg2"/>
                </a:solidFill>
                <a:latin typeface="+mj-lt"/>
                <a:ea typeface="+mj-ea"/>
                <a:cs typeface="+mj-cs"/>
              </a:defRPr>
            </a:lvl1pPr>
            <a:lvl2pPr algn="l" eaLnBrk="1" hangingPunct="1">
              <a:defRPr sz="2800" b="1" kern="1200" baseline="0">
                <a:solidFill>
                  <a:schemeClr val="bg2"/>
                </a:solidFill>
                <a:latin typeface="+mj-lt"/>
              </a:defRPr>
            </a:lvl2pPr>
            <a:lvl3pPr algn="l" eaLnBrk="1" hangingPunct="1">
              <a:defRPr sz="2800" b="1" kern="1200" baseline="0">
                <a:solidFill>
                  <a:schemeClr val="bg2"/>
                </a:solidFill>
                <a:latin typeface="+mj-lt"/>
              </a:defRPr>
            </a:lvl3pPr>
            <a:lvl4pPr algn="l" eaLnBrk="1" hangingPunct="1">
              <a:defRPr sz="2800" b="1" kern="1200" baseline="0">
                <a:solidFill>
                  <a:schemeClr val="bg2"/>
                </a:solidFill>
                <a:latin typeface="+mj-lt"/>
              </a:defRPr>
            </a:lvl4pPr>
            <a:lvl5pPr algn="l" eaLnBrk="1" hangingPunct="1">
              <a:defRPr sz="2800" b="1" kern="1200" baseline="0">
                <a:solidFill>
                  <a:schemeClr val="bg2"/>
                </a:solidFill>
                <a:latin typeface="+mj-lt"/>
              </a:defRPr>
            </a:lvl5pPr>
            <a:lvl6pPr algn="l" eaLnBrk="1" hangingPunct="1">
              <a:defRPr sz="2800" b="1" kern="1200" baseline="0">
                <a:solidFill>
                  <a:schemeClr val="bg2"/>
                </a:solidFill>
                <a:latin typeface="+mj-lt"/>
              </a:defRPr>
            </a:lvl6pPr>
            <a:lvl7pPr algn="l" eaLnBrk="1" hangingPunct="1">
              <a:defRPr sz="2800" b="1" kern="1200" baseline="0">
                <a:solidFill>
                  <a:schemeClr val="bg2"/>
                </a:solidFill>
                <a:latin typeface="+mj-lt"/>
              </a:defRPr>
            </a:lvl7pPr>
            <a:lvl8pPr algn="l" eaLnBrk="1" hangingPunct="1">
              <a:defRPr sz="2800" b="1" kern="1200" baseline="0">
                <a:solidFill>
                  <a:schemeClr val="bg2"/>
                </a:solidFill>
                <a:latin typeface="+mj-lt"/>
              </a:defRPr>
            </a:lvl8pPr>
            <a:lvl9pPr algn="l" eaLnBrk="1" hangingPunct="1">
              <a:defRPr sz="2800" b="1" kern="1200" baseline="0">
                <a:solidFill>
                  <a:schemeClr val="bg2"/>
                </a:solidFill>
                <a:latin typeface="+mj-lt"/>
              </a:defRPr>
            </a:lvl9pPr>
          </a:lstStyle>
          <a:p>
            <a:pPr marL="0" marR="0" lvl="0" indent="0" algn="l" defTabSz="914400" rtl="0" eaLnBrk="1" fontAlgn="auto" latinLnBrk="0" hangingPunct="1">
              <a:lnSpc>
                <a:spcPct val="90000"/>
              </a:lnSpc>
              <a:spcBef>
                <a:spcPts val="1000"/>
              </a:spcBef>
              <a:spcAft>
                <a:spcPts val="0"/>
              </a:spcAft>
              <a:buClr>
                <a:srgbClr val="E30613"/>
              </a:buClr>
              <a:buSzTx/>
              <a:buFont typeface="Arial"/>
              <a:buNone/>
              <a:tabLst/>
              <a:defRPr/>
            </a:pPr>
            <a:r>
              <a:rPr kumimoji="0" lang="de-DE" sz="1800" b="1" i="0" u="none" strike="noStrike" kern="1200" cap="none" spc="0" normalizeH="0" baseline="0" noProof="0" dirty="0">
                <a:ln>
                  <a:noFill/>
                </a:ln>
                <a:solidFill>
                  <a:srgbClr val="000000"/>
                </a:solidFill>
                <a:effectLst/>
                <a:uLnTx/>
                <a:uFillTx/>
                <a:latin typeface="Arial"/>
                <a:ea typeface="+mn-ea"/>
                <a:cs typeface="+mn-cs"/>
                <a:sym typeface="+mn-lt"/>
              </a:rPr>
              <a:t>Endgültige Faktoren nach VDN-Leitfaden</a:t>
            </a:r>
            <a:endParaRPr kumimoji="0" lang="de-DE" sz="1800" b="1" i="0" u="none" strike="noStrike" kern="1200" cap="none" spc="0" normalizeH="0" baseline="30000" noProof="0" dirty="0">
              <a:ln>
                <a:noFill/>
              </a:ln>
              <a:solidFill>
                <a:srgbClr val="000000"/>
              </a:solidFill>
              <a:effectLst/>
              <a:uLnTx/>
              <a:uFillTx/>
              <a:latin typeface="Arial"/>
              <a:ea typeface="+mn-ea"/>
              <a:cs typeface="+mn-cs"/>
              <a:sym typeface="+mn-lt"/>
            </a:endParaRPr>
          </a:p>
        </p:txBody>
      </p:sp>
      <p:sp>
        <p:nvSpPr>
          <p:cNvPr id="6" name="Fußzeilenplatzhalter 2">
            <a:extLst>
              <a:ext uri="{FF2B5EF4-FFF2-40B4-BE49-F238E27FC236}">
                <a16:creationId xmlns:a16="http://schemas.microsoft.com/office/drawing/2014/main" id="{6B44C9D8-BE39-CFFC-EC93-5E9D7A8C6B7C}"/>
              </a:ext>
            </a:extLst>
          </p:cNvPr>
          <p:cNvSpPr>
            <a:spLocks noGrp="1"/>
          </p:cNvSpPr>
          <p:nvPr>
            <p:ph type="ftr" sz="quarter" idx="11"/>
          </p:nvPr>
        </p:nvSpPr>
        <p:spPr>
          <a:xfrm>
            <a:off x="504000" y="287863"/>
            <a:ext cx="4319638" cy="180274"/>
          </a:xfrm>
        </p:spPr>
        <p:txBody>
          <a:bodyPr/>
          <a:lstStyle/>
          <a:p>
            <a:r>
              <a:rPr lang="de-DE"/>
              <a:t>RheinNetz GmbH - Preisblatt vermiedene Netzentgelte 2026 - Basis Referenzpreisblatt Westnetz GmbH</a:t>
            </a:r>
            <a:endParaRPr lang="de-DE" dirty="0"/>
          </a:p>
        </p:txBody>
      </p:sp>
      <p:pic>
        <p:nvPicPr>
          <p:cNvPr id="2" name="Grafik 1">
            <a:extLst>
              <a:ext uri="{FF2B5EF4-FFF2-40B4-BE49-F238E27FC236}">
                <a16:creationId xmlns:a16="http://schemas.microsoft.com/office/drawing/2014/main" id="{061A0086-AB8F-F977-CEA7-E065B38248A8}"/>
              </a:ext>
            </a:extLst>
          </p:cNvPr>
          <p:cNvPicPr>
            <a:picLocks noChangeAspect="1"/>
          </p:cNvPicPr>
          <p:nvPr/>
        </p:nvPicPr>
        <p:blipFill>
          <a:blip r:embed="rId2"/>
          <a:stretch>
            <a:fillRect/>
          </a:stretch>
        </p:blipFill>
        <p:spPr>
          <a:xfrm>
            <a:off x="706286" y="2651072"/>
            <a:ext cx="5407538" cy="1065960"/>
          </a:xfrm>
          <a:prstGeom prst="rect">
            <a:avLst/>
          </a:prstGeom>
        </p:spPr>
      </p:pic>
    </p:spTree>
    <p:extLst>
      <p:ext uri="{BB962C8B-B14F-4D97-AF65-F5344CB8AC3E}">
        <p14:creationId xmlns:p14="http://schemas.microsoft.com/office/powerpoint/2010/main" val="9050779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el 7">
            <a:extLst>
              <a:ext uri="{FF2B5EF4-FFF2-40B4-BE49-F238E27FC236}">
                <a16:creationId xmlns:a16="http://schemas.microsoft.com/office/drawing/2014/main" id="{C95DCBDD-187F-3BC5-A4DC-A455CA18FA30}"/>
              </a:ext>
            </a:extLst>
          </p:cNvPr>
          <p:cNvSpPr>
            <a:spLocks noGrp="1"/>
          </p:cNvSpPr>
          <p:nvPr>
            <p:ph type="title"/>
          </p:nvPr>
        </p:nvSpPr>
        <p:spPr>
          <a:xfrm>
            <a:off x="695325" y="1089000"/>
            <a:ext cx="7812687" cy="539800"/>
          </a:xfrm>
        </p:spPr>
        <p:txBody>
          <a:bodyPr/>
          <a:lstStyle/>
          <a:p>
            <a:r>
              <a:rPr lang="de-DE" b="0" dirty="0"/>
              <a:t>Entgelte für Netznutzung</a:t>
            </a:r>
          </a:p>
        </p:txBody>
      </p:sp>
      <p:sp>
        <p:nvSpPr>
          <p:cNvPr id="3" name="Fußzeilenplatzhalter 2">
            <a:extLst>
              <a:ext uri="{FF2B5EF4-FFF2-40B4-BE49-F238E27FC236}">
                <a16:creationId xmlns:a16="http://schemas.microsoft.com/office/drawing/2014/main" id="{5D74E9C5-B467-1105-0DDE-5E7995C5C5BF}"/>
              </a:ext>
            </a:extLst>
          </p:cNvPr>
          <p:cNvSpPr>
            <a:spLocks noGrp="1"/>
          </p:cNvSpPr>
          <p:nvPr>
            <p:ph type="ftr" sz="quarter" idx="11"/>
          </p:nvPr>
        </p:nvSpPr>
        <p:spPr>
          <a:xfrm>
            <a:off x="504000" y="287863"/>
            <a:ext cx="4319638" cy="180274"/>
          </a:xfrm>
        </p:spPr>
        <p:txBody>
          <a:bodyPr/>
          <a:lstStyle/>
          <a:p>
            <a:r>
              <a:rPr lang="de-DE"/>
              <a:t>RheinNetz GmbH - Preisblatt vermiedene Netzentgelte 2026 - Basis Referenzpreisblatt Westnetz GmbH</a:t>
            </a:r>
            <a:endParaRPr lang="de-DE" dirty="0"/>
          </a:p>
        </p:txBody>
      </p:sp>
      <p:sp>
        <p:nvSpPr>
          <p:cNvPr id="7" name="Textplatzhalter 14">
            <a:extLst>
              <a:ext uri="{FF2B5EF4-FFF2-40B4-BE49-F238E27FC236}">
                <a16:creationId xmlns:a16="http://schemas.microsoft.com/office/drawing/2014/main" id="{2378FE7E-F574-7114-5855-8AAE06D1ADB7}"/>
              </a:ext>
            </a:extLst>
          </p:cNvPr>
          <p:cNvSpPr txBox="1">
            <a:spLocks/>
          </p:cNvSpPr>
          <p:nvPr/>
        </p:nvSpPr>
        <p:spPr>
          <a:xfrm>
            <a:off x="623392" y="1703491"/>
            <a:ext cx="11262427" cy="2445589"/>
          </a:xfrm>
          <a:prstGeom prst="rect">
            <a:avLst/>
          </a:prstGeom>
        </p:spPr>
        <p:txBody>
          <a:bodyPr vert="horz" lIns="91440" tIns="45720" rIns="91440" bIns="45720" rtlCol="0" anchor="ctr"/>
          <a:lstStyle>
            <a:defPPr>
              <a:defRPr lang="de-DE"/>
            </a:defPPr>
            <a:lvl1pPr marL="0" algn="l"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a:ln>
                  <a:noFill/>
                </a:ln>
                <a:solidFill>
                  <a:srgbClr val="000000"/>
                </a:solidFill>
                <a:effectLst/>
                <a:uLnTx/>
                <a:uFillTx/>
                <a:latin typeface="Arial"/>
                <a:ea typeface="+mn-ea"/>
                <a:cs typeface="+mn-cs"/>
              </a:rPr>
              <a:t>Die der Vergütung für die vermiedene Netznutzung zu Grunde liegenden vermiedenen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a:ln>
                  <a:noFill/>
                </a:ln>
                <a:solidFill>
                  <a:srgbClr val="000000"/>
                </a:solidFill>
                <a:effectLst/>
                <a:uLnTx/>
                <a:uFillTx/>
                <a:latin typeface="Arial"/>
                <a:ea typeface="+mn-ea"/>
                <a:cs typeface="+mn-cs"/>
              </a:rPr>
              <a:t>gewälzten Kosten der vorgelagerten Netz- oder Umspannebenen werden für jede Netz- und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a:ln>
                  <a:noFill/>
                </a:ln>
                <a:solidFill>
                  <a:srgbClr val="000000"/>
                </a:solidFill>
                <a:effectLst/>
                <a:uLnTx/>
                <a:uFillTx/>
                <a:latin typeface="Arial"/>
                <a:ea typeface="+mn-ea"/>
                <a:cs typeface="+mn-cs"/>
              </a:rPr>
              <a:t>Umspannebene einzeln ermittelt. Maßgeblich sind die tatsächliche Vermeidungsarbeit in Kilowattstunden,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a:ln>
                  <a:noFill/>
                </a:ln>
                <a:solidFill>
                  <a:srgbClr val="000000"/>
                </a:solidFill>
                <a:effectLst/>
                <a:uLnTx/>
                <a:uFillTx/>
                <a:latin typeface="Arial"/>
                <a:ea typeface="+mn-ea"/>
                <a:cs typeface="+mn-cs"/>
              </a:rPr>
              <a:t>die tatsächliche Vermeidungsleistung in Kilowatt und die Netzentgelte der vorgelagerten Netz- oder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a:ln>
                  <a:noFill/>
                </a:ln>
                <a:solidFill>
                  <a:srgbClr val="000000"/>
                </a:solidFill>
                <a:effectLst/>
                <a:uLnTx/>
                <a:uFillTx/>
                <a:latin typeface="Arial"/>
                <a:ea typeface="+mn-ea"/>
                <a:cs typeface="+mn-cs"/>
              </a:rPr>
              <a:t>Umspannebene.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de-DE" sz="1800" b="0" i="0" u="none" strike="noStrike" kern="1200" cap="none" spc="0" normalizeH="0" baseline="0" noProof="0" dirty="0">
              <a:ln>
                <a:noFill/>
              </a:ln>
              <a:solidFill>
                <a:srgbClr val="000000"/>
              </a:solidFill>
              <a:effectLst/>
              <a:uLnTx/>
              <a:uFillTx/>
              <a:latin typeface="Arial"/>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a:ln>
                  <a:noFill/>
                </a:ln>
                <a:solidFill>
                  <a:srgbClr val="000000"/>
                </a:solidFill>
                <a:effectLst/>
                <a:uLnTx/>
                <a:uFillTx/>
                <a:latin typeface="Arial"/>
                <a:ea typeface="+mn-ea"/>
                <a:cs typeface="+mn-cs"/>
              </a:rPr>
              <a:t>Die Systematik basiert auf dem Kalkulationsleitfaden zu § 18 </a:t>
            </a:r>
            <a:r>
              <a:rPr kumimoji="0" lang="de-DE" sz="1800" b="0" i="0" u="none" strike="noStrike" kern="1200" cap="none" spc="0" normalizeH="0" baseline="0" noProof="0" dirty="0" err="1">
                <a:ln>
                  <a:noFill/>
                </a:ln>
                <a:solidFill>
                  <a:srgbClr val="000000"/>
                </a:solidFill>
                <a:effectLst/>
                <a:uLnTx/>
                <a:uFillTx/>
                <a:latin typeface="Arial"/>
                <a:ea typeface="+mn-ea"/>
                <a:cs typeface="+mn-cs"/>
              </a:rPr>
              <a:t>StromNEV</a:t>
            </a:r>
            <a:r>
              <a:rPr kumimoji="0" lang="de-DE" sz="1800" b="0" i="0" u="none" strike="noStrike" kern="1200" cap="none" spc="0" normalizeH="0" baseline="0" noProof="0" dirty="0">
                <a:ln>
                  <a:noFill/>
                </a:ln>
                <a:solidFill>
                  <a:srgbClr val="000000"/>
                </a:solidFill>
                <a:effectLst/>
                <a:uLnTx/>
                <a:uFillTx/>
                <a:latin typeface="Arial"/>
                <a:ea typeface="+mn-ea"/>
                <a:cs typeface="+mn-cs"/>
              </a:rPr>
              <a:t> des VDN vom 03. März 2007.</a:t>
            </a:r>
          </a:p>
        </p:txBody>
      </p:sp>
    </p:spTree>
    <p:extLst>
      <p:ext uri="{BB962C8B-B14F-4D97-AF65-F5344CB8AC3E}">
        <p14:creationId xmlns:p14="http://schemas.microsoft.com/office/powerpoint/2010/main" val="26996719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el 7">
            <a:extLst>
              <a:ext uri="{FF2B5EF4-FFF2-40B4-BE49-F238E27FC236}">
                <a16:creationId xmlns:a16="http://schemas.microsoft.com/office/drawing/2014/main" id="{C95DCBDD-187F-3BC5-A4DC-A455CA18FA30}"/>
              </a:ext>
            </a:extLst>
          </p:cNvPr>
          <p:cNvSpPr>
            <a:spLocks noGrp="1"/>
          </p:cNvSpPr>
          <p:nvPr>
            <p:ph type="title"/>
          </p:nvPr>
        </p:nvSpPr>
        <p:spPr>
          <a:xfrm>
            <a:off x="695325" y="1089000"/>
            <a:ext cx="10657259" cy="539800"/>
          </a:xfrm>
        </p:spPr>
        <p:txBody>
          <a:bodyPr/>
          <a:lstStyle/>
          <a:p>
            <a:r>
              <a:rPr kumimoji="0" lang="de-DE" b="0" i="0" u="none" strike="noStrike" kern="1200" cap="none" spc="0" normalizeH="0" baseline="0" noProof="0" dirty="0">
                <a:ln>
                  <a:noFill/>
                </a:ln>
                <a:solidFill>
                  <a:srgbClr val="E30613"/>
                </a:solidFill>
                <a:effectLst/>
                <a:uLnTx/>
                <a:uFillTx/>
                <a:latin typeface="Arial"/>
                <a:ea typeface="+mj-ea"/>
                <a:cs typeface="+mj-cs"/>
                <a:sym typeface="+mj-lt"/>
              </a:rPr>
              <a:t>Wesentlich zur Abrechnung der vermiedenen Netznutzung sind folgende Faktoren:</a:t>
            </a:r>
            <a:endParaRPr lang="de-DE" b="0" dirty="0"/>
          </a:p>
        </p:txBody>
      </p:sp>
      <p:sp>
        <p:nvSpPr>
          <p:cNvPr id="3" name="Fußzeilenplatzhalter 2">
            <a:extLst>
              <a:ext uri="{FF2B5EF4-FFF2-40B4-BE49-F238E27FC236}">
                <a16:creationId xmlns:a16="http://schemas.microsoft.com/office/drawing/2014/main" id="{5D74E9C5-B467-1105-0DDE-5E7995C5C5BF}"/>
              </a:ext>
            </a:extLst>
          </p:cNvPr>
          <p:cNvSpPr>
            <a:spLocks noGrp="1"/>
          </p:cNvSpPr>
          <p:nvPr>
            <p:ph type="ftr" sz="quarter" idx="11"/>
          </p:nvPr>
        </p:nvSpPr>
        <p:spPr>
          <a:xfrm>
            <a:off x="504000" y="287863"/>
            <a:ext cx="4319638" cy="180274"/>
          </a:xfrm>
        </p:spPr>
        <p:txBody>
          <a:bodyPr/>
          <a:lstStyle/>
          <a:p>
            <a:r>
              <a:rPr lang="de-DE"/>
              <a:t>RheinNetz GmbH - Preisblatt vermiedene Netzentgelte 2026 - Basis Referenzpreisblatt Westnetz GmbH</a:t>
            </a:r>
            <a:endParaRPr lang="de-DE" dirty="0"/>
          </a:p>
        </p:txBody>
      </p:sp>
      <p:sp>
        <p:nvSpPr>
          <p:cNvPr id="7" name="Textplatzhalter 14">
            <a:extLst>
              <a:ext uri="{FF2B5EF4-FFF2-40B4-BE49-F238E27FC236}">
                <a16:creationId xmlns:a16="http://schemas.microsoft.com/office/drawing/2014/main" id="{2378FE7E-F574-7114-5855-8AAE06D1ADB7}"/>
              </a:ext>
            </a:extLst>
          </p:cNvPr>
          <p:cNvSpPr txBox="1">
            <a:spLocks/>
          </p:cNvSpPr>
          <p:nvPr/>
        </p:nvSpPr>
        <p:spPr>
          <a:xfrm>
            <a:off x="594213" y="2063531"/>
            <a:ext cx="11262427" cy="4491890"/>
          </a:xfrm>
          <a:prstGeom prst="rect">
            <a:avLst/>
          </a:prstGeom>
        </p:spPr>
        <p:txBody>
          <a:bodyPr vert="horz" lIns="91440" tIns="45720" rIns="91440" bIns="45720" rtlCol="0" anchor="ctr"/>
          <a:lstStyle>
            <a:defPPr>
              <a:defRPr lang="de-DE"/>
            </a:defPPr>
            <a:lvl1pPr marL="0" algn="l"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base" latinLnBrk="0" hangingPunct="1">
              <a:lnSpc>
                <a:spcPct val="100000"/>
              </a:lnSpc>
              <a:spcBef>
                <a:spcPct val="0"/>
              </a:spcBef>
              <a:spcAft>
                <a:spcPts val="600"/>
              </a:spcAft>
              <a:buClr>
                <a:srgbClr val="E2001A"/>
              </a:buClr>
              <a:buSzTx/>
              <a:buFont typeface="Arial" pitchFamily="34" charset="0"/>
              <a:buNone/>
              <a:tabLst/>
              <a:defRPr/>
            </a:pPr>
            <a:r>
              <a:rPr kumimoji="0" lang="de-DE" sz="1800" b="0" i="0" u="sng" strike="noStrike" kern="0" cap="none" spc="0" normalizeH="0" baseline="0" noProof="0" dirty="0">
                <a:ln>
                  <a:noFill/>
                </a:ln>
                <a:solidFill>
                  <a:srgbClr val="000000"/>
                </a:solidFill>
                <a:effectLst/>
                <a:uLnTx/>
                <a:uFillTx/>
                <a:latin typeface="Arial"/>
                <a:ea typeface="+mn-ea"/>
                <a:cs typeface="Arial"/>
              </a:rPr>
              <a:t>Verhältnisfaktor:</a:t>
            </a:r>
            <a:endParaRPr kumimoji="0" lang="de-DE" sz="1800" b="0" i="0" u="none" strike="noStrike" kern="0" cap="none" spc="0" normalizeH="0" baseline="0" noProof="0" dirty="0">
              <a:ln>
                <a:noFill/>
              </a:ln>
              <a:solidFill>
                <a:srgbClr val="000000"/>
              </a:solidFill>
              <a:effectLst/>
              <a:uLnTx/>
              <a:uFillTx/>
              <a:latin typeface="Arial"/>
              <a:ea typeface="+mn-ea"/>
              <a:cs typeface="Arial"/>
            </a:endParaRPr>
          </a:p>
          <a:p>
            <a:pPr marL="0" marR="0" lvl="0" indent="0" algn="l" defTabSz="914400" rtl="0" eaLnBrk="1" fontAlgn="base" latinLnBrk="0" hangingPunct="1">
              <a:lnSpc>
                <a:spcPct val="100000"/>
              </a:lnSpc>
              <a:spcBef>
                <a:spcPct val="0"/>
              </a:spcBef>
              <a:spcAft>
                <a:spcPts val="600"/>
              </a:spcAft>
              <a:buClr>
                <a:srgbClr val="E2001A"/>
              </a:buClr>
              <a:buSzTx/>
              <a:buFont typeface="Arial" pitchFamily="34" charset="0"/>
              <a:buNone/>
              <a:tabLst/>
              <a:defRPr/>
            </a:pPr>
            <a:r>
              <a:rPr kumimoji="0" lang="de-DE" sz="1800" b="0" i="0" u="none" strike="noStrike" kern="0" cap="none" spc="0" normalizeH="0" baseline="0" noProof="0" dirty="0">
                <a:ln>
                  <a:noFill/>
                </a:ln>
                <a:solidFill>
                  <a:srgbClr val="000000"/>
                </a:solidFill>
                <a:effectLst/>
                <a:uLnTx/>
                <a:uFillTx/>
                <a:latin typeface="Arial"/>
                <a:ea typeface="+mn-ea"/>
                <a:cs typeface="Arial"/>
              </a:rPr>
              <a:t>Beschreibt das Verhältnis zwischen tatsächlicher Vermeidungsarbeit und eingespeister Arbeit. </a:t>
            </a:r>
          </a:p>
          <a:p>
            <a:pPr marL="0" marR="0" lvl="0" indent="0" algn="l" defTabSz="914400" rtl="0" eaLnBrk="1" fontAlgn="base" latinLnBrk="0" hangingPunct="1">
              <a:lnSpc>
                <a:spcPct val="100000"/>
              </a:lnSpc>
              <a:spcBef>
                <a:spcPct val="0"/>
              </a:spcBef>
              <a:spcAft>
                <a:spcPts val="600"/>
              </a:spcAft>
              <a:buClr>
                <a:srgbClr val="E2001A"/>
              </a:buClr>
              <a:buSzTx/>
              <a:buFont typeface="Arial" pitchFamily="34" charset="0"/>
              <a:buNone/>
              <a:tabLst/>
              <a:defRPr/>
            </a:pPr>
            <a:endParaRPr kumimoji="0" lang="de-DE" sz="1800" b="0" i="0" u="none" strike="noStrike" kern="0" cap="none" spc="0" normalizeH="0" baseline="0" noProof="0" dirty="0">
              <a:ln>
                <a:noFill/>
              </a:ln>
              <a:solidFill>
                <a:srgbClr val="000000"/>
              </a:solidFill>
              <a:effectLst/>
              <a:uLnTx/>
              <a:uFillTx/>
              <a:latin typeface="Arial"/>
              <a:ea typeface="+mn-ea"/>
              <a:cs typeface="Arial"/>
            </a:endParaRPr>
          </a:p>
          <a:p>
            <a:pPr marL="0" marR="0" lvl="0" indent="0" algn="l" defTabSz="914400" rtl="0" eaLnBrk="1" fontAlgn="base" latinLnBrk="0" hangingPunct="1">
              <a:lnSpc>
                <a:spcPct val="100000"/>
              </a:lnSpc>
              <a:spcBef>
                <a:spcPct val="0"/>
              </a:spcBef>
              <a:spcAft>
                <a:spcPts val="600"/>
              </a:spcAft>
              <a:buClr>
                <a:srgbClr val="E2001A"/>
              </a:buClr>
              <a:buSzTx/>
              <a:buFont typeface="Arial" pitchFamily="34" charset="0"/>
              <a:buNone/>
              <a:tabLst/>
              <a:defRPr/>
            </a:pPr>
            <a:r>
              <a:rPr kumimoji="0" lang="de-DE" sz="1800" b="0" i="0" u="sng" strike="noStrike" kern="0" cap="none" spc="0" normalizeH="0" baseline="0" noProof="0" dirty="0">
                <a:ln>
                  <a:noFill/>
                </a:ln>
                <a:solidFill>
                  <a:srgbClr val="000000"/>
                </a:solidFill>
                <a:effectLst/>
                <a:uLnTx/>
                <a:uFillTx/>
                <a:latin typeface="Arial"/>
                <a:ea typeface="+mn-ea"/>
                <a:cs typeface="Arial"/>
              </a:rPr>
              <a:t>Skalierungsfaktor:</a:t>
            </a:r>
            <a:endParaRPr kumimoji="0" lang="de-DE" sz="1800" b="0" i="0" u="none" strike="noStrike" kern="0" cap="none" spc="0" normalizeH="0" baseline="0" noProof="0" dirty="0">
              <a:ln>
                <a:noFill/>
              </a:ln>
              <a:solidFill>
                <a:srgbClr val="000000"/>
              </a:solidFill>
              <a:effectLst/>
              <a:uLnTx/>
              <a:uFillTx/>
              <a:latin typeface="Arial"/>
              <a:ea typeface="+mn-ea"/>
              <a:cs typeface="Arial"/>
            </a:endParaRPr>
          </a:p>
          <a:p>
            <a:pPr marL="0" marR="0" lvl="0" indent="0" algn="l" defTabSz="914400" rtl="0" eaLnBrk="1" fontAlgn="base" latinLnBrk="0" hangingPunct="1">
              <a:lnSpc>
                <a:spcPct val="100000"/>
              </a:lnSpc>
              <a:spcBef>
                <a:spcPct val="0"/>
              </a:spcBef>
              <a:spcAft>
                <a:spcPts val="600"/>
              </a:spcAft>
              <a:buClr>
                <a:srgbClr val="E2001A"/>
              </a:buClr>
              <a:buSzTx/>
              <a:buFont typeface="Arial" pitchFamily="34" charset="0"/>
              <a:buNone/>
              <a:tabLst/>
              <a:defRPr/>
            </a:pPr>
            <a:r>
              <a:rPr kumimoji="0" lang="de-DE" sz="1800" b="0" i="0" u="none" strike="noStrike" kern="0" cap="none" spc="0" normalizeH="0" baseline="0" noProof="0" dirty="0">
                <a:ln>
                  <a:noFill/>
                </a:ln>
                <a:solidFill>
                  <a:srgbClr val="000000"/>
                </a:solidFill>
                <a:effectLst/>
                <a:uLnTx/>
                <a:uFillTx/>
                <a:latin typeface="Arial"/>
                <a:ea typeface="+mn-ea"/>
                <a:cs typeface="Arial"/>
              </a:rPr>
              <a:t>Beschreibt das Verhältnis zwischen der tatsächlichen Vermeidungsleistung und der Einspeiseleistung zum Zeitpunkt der </a:t>
            </a:r>
            <a:r>
              <a:rPr kumimoji="0" lang="de-DE" sz="1800" b="0" i="0" u="none" strike="noStrike" kern="0" cap="none" spc="0" normalizeH="0" baseline="0" noProof="0" dirty="0" err="1">
                <a:ln>
                  <a:noFill/>
                </a:ln>
                <a:solidFill>
                  <a:srgbClr val="000000"/>
                </a:solidFill>
                <a:effectLst/>
                <a:uLnTx/>
                <a:uFillTx/>
                <a:latin typeface="Arial"/>
                <a:ea typeface="+mn-ea"/>
                <a:cs typeface="Arial"/>
              </a:rPr>
              <a:t>Netzebenenhöchstlast</a:t>
            </a:r>
            <a:r>
              <a:rPr kumimoji="0" lang="de-DE" sz="1800" b="0" i="0" u="none" strike="noStrike" kern="0" cap="none" spc="0" normalizeH="0" baseline="0" noProof="0" dirty="0">
                <a:ln>
                  <a:noFill/>
                </a:ln>
                <a:solidFill>
                  <a:srgbClr val="000000"/>
                </a:solidFill>
                <a:effectLst/>
                <a:uLnTx/>
                <a:uFillTx/>
                <a:latin typeface="Arial"/>
                <a:ea typeface="+mn-ea"/>
                <a:cs typeface="Arial"/>
              </a:rPr>
              <a:t>.</a:t>
            </a:r>
          </a:p>
          <a:p>
            <a:pPr marL="0" marR="0" lvl="0" indent="0" algn="l" defTabSz="914400" rtl="0" eaLnBrk="1" fontAlgn="base" latinLnBrk="0" hangingPunct="1">
              <a:lnSpc>
                <a:spcPct val="100000"/>
              </a:lnSpc>
              <a:spcBef>
                <a:spcPct val="0"/>
              </a:spcBef>
              <a:spcAft>
                <a:spcPts val="600"/>
              </a:spcAft>
              <a:buClr>
                <a:srgbClr val="E2001A"/>
              </a:buClr>
              <a:buSzTx/>
              <a:buFont typeface="Arial" pitchFamily="34" charset="0"/>
              <a:buNone/>
              <a:tabLst/>
              <a:defRPr/>
            </a:pPr>
            <a:endParaRPr kumimoji="0" lang="de-DE" sz="1800" b="0" i="0" u="none" strike="noStrike" kern="0" cap="none" spc="0" normalizeH="0" baseline="0" noProof="0" dirty="0">
              <a:ln>
                <a:noFill/>
              </a:ln>
              <a:solidFill>
                <a:srgbClr val="000000"/>
              </a:solidFill>
              <a:effectLst/>
              <a:uLnTx/>
              <a:uFillTx/>
              <a:latin typeface="Arial"/>
              <a:ea typeface="+mn-ea"/>
              <a:cs typeface="Arial"/>
            </a:endParaRPr>
          </a:p>
          <a:p>
            <a:pPr marL="0" marR="0" lvl="0" indent="0" algn="l" defTabSz="914400" rtl="0" eaLnBrk="1" fontAlgn="base" latinLnBrk="0" hangingPunct="1">
              <a:lnSpc>
                <a:spcPct val="100000"/>
              </a:lnSpc>
              <a:spcBef>
                <a:spcPct val="0"/>
              </a:spcBef>
              <a:spcAft>
                <a:spcPts val="600"/>
              </a:spcAft>
              <a:buClr>
                <a:srgbClr val="E2001A"/>
              </a:buClr>
              <a:buSzTx/>
              <a:buFont typeface="Arial" pitchFamily="34" charset="0"/>
              <a:buNone/>
              <a:tabLst/>
              <a:defRPr/>
            </a:pPr>
            <a:r>
              <a:rPr kumimoji="0" lang="de-DE" sz="1800" b="0" i="0" u="sng" strike="noStrike" kern="0" cap="none" spc="0" normalizeH="0" baseline="0" noProof="0" dirty="0">
                <a:ln>
                  <a:noFill/>
                </a:ln>
                <a:solidFill>
                  <a:srgbClr val="000000"/>
                </a:solidFill>
                <a:effectLst/>
                <a:uLnTx/>
                <a:uFillTx/>
                <a:latin typeface="Arial"/>
                <a:ea typeface="+mn-ea"/>
                <a:cs typeface="Arial"/>
              </a:rPr>
              <a:t>Anteilsfaktor:</a:t>
            </a:r>
            <a:endParaRPr kumimoji="0" lang="de-DE" sz="1800" b="0" i="0" u="none" strike="noStrike" kern="0" cap="none" spc="0" normalizeH="0" baseline="0" noProof="0" dirty="0">
              <a:ln>
                <a:noFill/>
              </a:ln>
              <a:solidFill>
                <a:srgbClr val="000000"/>
              </a:solidFill>
              <a:effectLst/>
              <a:uLnTx/>
              <a:uFillTx/>
              <a:latin typeface="Arial"/>
              <a:ea typeface="+mn-ea"/>
              <a:cs typeface="Arial"/>
            </a:endParaRPr>
          </a:p>
          <a:p>
            <a:pPr marL="0" marR="0" lvl="0" indent="0" algn="l" defTabSz="914400" rtl="0" eaLnBrk="1" fontAlgn="base" latinLnBrk="0" hangingPunct="1">
              <a:lnSpc>
                <a:spcPct val="100000"/>
              </a:lnSpc>
              <a:spcBef>
                <a:spcPct val="0"/>
              </a:spcBef>
              <a:spcAft>
                <a:spcPts val="600"/>
              </a:spcAft>
              <a:buClr>
                <a:srgbClr val="E2001A"/>
              </a:buClr>
              <a:buSzTx/>
              <a:buFont typeface="Arial" pitchFamily="34" charset="0"/>
              <a:buNone/>
              <a:tabLst/>
              <a:defRPr/>
            </a:pPr>
            <a:r>
              <a:rPr kumimoji="0" lang="de-DE" sz="1800" b="0" i="0" u="none" strike="noStrike" kern="0" cap="none" spc="0" normalizeH="0" baseline="0" noProof="0" dirty="0">
                <a:ln>
                  <a:noFill/>
                </a:ln>
                <a:solidFill>
                  <a:srgbClr val="000000"/>
                </a:solidFill>
                <a:effectLst/>
                <a:uLnTx/>
                <a:uFillTx/>
                <a:latin typeface="Arial"/>
                <a:ea typeface="+mn-ea"/>
                <a:cs typeface="Arial"/>
              </a:rPr>
              <a:t>Projiziert die Summe aller verstetigten Vermeidungsleistungen auf den verstetigten Anteil der tatsächlichen Vermeidungsleistung zum Zeitpunkt der </a:t>
            </a:r>
            <a:r>
              <a:rPr kumimoji="0" lang="de-DE" sz="1800" b="0" i="0" u="none" strike="noStrike" kern="0" cap="none" spc="0" normalizeH="0" baseline="0" noProof="0" dirty="0" err="1">
                <a:ln>
                  <a:noFill/>
                </a:ln>
                <a:solidFill>
                  <a:srgbClr val="000000"/>
                </a:solidFill>
                <a:effectLst/>
                <a:uLnTx/>
                <a:uFillTx/>
                <a:latin typeface="Arial"/>
                <a:ea typeface="+mn-ea"/>
                <a:cs typeface="Arial"/>
              </a:rPr>
              <a:t>Netzebenenhöchstlast</a:t>
            </a:r>
            <a:r>
              <a:rPr kumimoji="0" lang="de-DE" sz="1800" b="0" i="0" u="none" strike="noStrike" kern="0" cap="none" spc="0" normalizeH="0" baseline="0" noProof="0" dirty="0">
                <a:ln>
                  <a:noFill/>
                </a:ln>
                <a:solidFill>
                  <a:srgbClr val="000000"/>
                </a:solidFill>
                <a:effectLst/>
                <a:uLnTx/>
                <a:uFillTx/>
                <a:latin typeface="Arial"/>
                <a:ea typeface="+mn-ea"/>
                <a:cs typeface="Arial"/>
              </a:rPr>
              <a:t>. </a:t>
            </a:r>
          </a:p>
          <a:p>
            <a:pPr marL="0" marR="0" lvl="0" indent="0" algn="l" defTabSz="914400" rtl="0" eaLnBrk="1" fontAlgn="base" latinLnBrk="0" hangingPunct="1">
              <a:lnSpc>
                <a:spcPct val="100000"/>
              </a:lnSpc>
              <a:spcBef>
                <a:spcPct val="0"/>
              </a:spcBef>
              <a:spcAft>
                <a:spcPts val="600"/>
              </a:spcAft>
              <a:buClr>
                <a:srgbClr val="E2001A"/>
              </a:buClr>
              <a:buSzTx/>
              <a:buFont typeface="Arial" pitchFamily="34" charset="0"/>
              <a:buNone/>
              <a:tabLst/>
              <a:defRPr/>
            </a:pPr>
            <a:endParaRPr kumimoji="0" lang="de-DE" sz="1800" b="0" i="0" u="none" strike="noStrike" kern="0" cap="none" spc="0" normalizeH="0" baseline="0" noProof="0" dirty="0">
              <a:ln>
                <a:noFill/>
              </a:ln>
              <a:solidFill>
                <a:srgbClr val="000000"/>
              </a:solidFill>
              <a:effectLst/>
              <a:uLnTx/>
              <a:uFillTx/>
              <a:latin typeface="Arial"/>
              <a:ea typeface="+mn-ea"/>
              <a:cs typeface="Arial"/>
            </a:endParaRPr>
          </a:p>
          <a:p>
            <a:pPr marL="0" marR="0" lvl="0" indent="0" algn="l" defTabSz="914400" rtl="0" eaLnBrk="1" fontAlgn="base" latinLnBrk="0" hangingPunct="1">
              <a:lnSpc>
                <a:spcPct val="100000"/>
              </a:lnSpc>
              <a:spcBef>
                <a:spcPct val="0"/>
              </a:spcBef>
              <a:spcAft>
                <a:spcPts val="600"/>
              </a:spcAft>
              <a:buClr>
                <a:srgbClr val="E2001A"/>
              </a:buClr>
              <a:buSzTx/>
              <a:buFont typeface="Arial" pitchFamily="34" charset="0"/>
              <a:buNone/>
              <a:tabLst/>
              <a:defRPr/>
            </a:pPr>
            <a:r>
              <a:rPr kumimoji="0" lang="de-DE" sz="1800" b="0" i="0" u="none" strike="noStrike" kern="0" cap="none" spc="0" normalizeH="0" baseline="0" noProof="0" dirty="0">
                <a:ln>
                  <a:noFill/>
                </a:ln>
                <a:solidFill>
                  <a:srgbClr val="000000"/>
                </a:solidFill>
                <a:effectLst/>
                <a:uLnTx/>
                <a:uFillTx/>
                <a:latin typeface="Arial"/>
                <a:ea typeface="+mn-ea"/>
                <a:cs typeface="Arial"/>
              </a:rPr>
              <a:t>Für die Abschlagsrechnungen werden vorläufige Werte der o. g. Faktoren angesetzt. Die endgültigen Faktoren werden erst nach Abschluss eines Kalenderjahres im Nachhinein ermittelt und im Rahmen der Endabrechnung angewendet. </a:t>
            </a:r>
          </a:p>
        </p:txBody>
      </p:sp>
    </p:spTree>
    <p:extLst>
      <p:ext uri="{BB962C8B-B14F-4D97-AF65-F5344CB8AC3E}">
        <p14:creationId xmlns:p14="http://schemas.microsoft.com/office/powerpoint/2010/main" val="26324445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el 7">
            <a:extLst>
              <a:ext uri="{FF2B5EF4-FFF2-40B4-BE49-F238E27FC236}">
                <a16:creationId xmlns:a16="http://schemas.microsoft.com/office/drawing/2014/main" id="{C95DCBDD-187F-3BC5-A4DC-A455CA18FA30}"/>
              </a:ext>
            </a:extLst>
          </p:cNvPr>
          <p:cNvSpPr>
            <a:spLocks noGrp="1"/>
          </p:cNvSpPr>
          <p:nvPr>
            <p:ph type="title"/>
          </p:nvPr>
        </p:nvSpPr>
        <p:spPr>
          <a:xfrm>
            <a:off x="695325" y="1089000"/>
            <a:ext cx="10657259" cy="539800"/>
          </a:xfrm>
        </p:spPr>
        <p:txBody>
          <a:bodyPr/>
          <a:lstStyle/>
          <a:p>
            <a:r>
              <a:rPr kumimoji="0" lang="de-DE" b="0" i="0" u="none" strike="noStrike" kern="1200" cap="none" spc="0" normalizeH="0" baseline="0" noProof="0" dirty="0">
                <a:ln>
                  <a:noFill/>
                </a:ln>
                <a:solidFill>
                  <a:srgbClr val="E30613"/>
                </a:solidFill>
                <a:effectLst/>
                <a:uLnTx/>
                <a:uFillTx/>
                <a:latin typeface="Arial"/>
                <a:ea typeface="+mj-ea"/>
                <a:cs typeface="+mj-cs"/>
                <a:sym typeface="+mj-lt"/>
              </a:rPr>
              <a:t>1. Vergütungssätze</a:t>
            </a:r>
            <a:endParaRPr lang="de-DE" b="0" dirty="0"/>
          </a:p>
        </p:txBody>
      </p:sp>
      <p:sp>
        <p:nvSpPr>
          <p:cNvPr id="3" name="Fußzeilenplatzhalter 2">
            <a:extLst>
              <a:ext uri="{FF2B5EF4-FFF2-40B4-BE49-F238E27FC236}">
                <a16:creationId xmlns:a16="http://schemas.microsoft.com/office/drawing/2014/main" id="{5D74E9C5-B467-1105-0DDE-5E7995C5C5BF}"/>
              </a:ext>
            </a:extLst>
          </p:cNvPr>
          <p:cNvSpPr>
            <a:spLocks noGrp="1"/>
          </p:cNvSpPr>
          <p:nvPr>
            <p:ph type="ftr" sz="quarter" idx="11"/>
          </p:nvPr>
        </p:nvSpPr>
        <p:spPr>
          <a:xfrm>
            <a:off x="504000" y="287863"/>
            <a:ext cx="4319638" cy="180274"/>
          </a:xfrm>
        </p:spPr>
        <p:txBody>
          <a:bodyPr/>
          <a:lstStyle/>
          <a:p>
            <a:r>
              <a:rPr lang="de-DE"/>
              <a:t>RheinNetz GmbH - Preisblatt vermiedene Netzentgelte 2026 - Basis Referenzpreisblatt Westnetz GmbH</a:t>
            </a:r>
            <a:endParaRPr lang="de-DE" dirty="0"/>
          </a:p>
        </p:txBody>
      </p:sp>
      <p:sp>
        <p:nvSpPr>
          <p:cNvPr id="7" name="Textplatzhalter 14">
            <a:extLst>
              <a:ext uri="{FF2B5EF4-FFF2-40B4-BE49-F238E27FC236}">
                <a16:creationId xmlns:a16="http://schemas.microsoft.com/office/drawing/2014/main" id="{2378FE7E-F574-7114-5855-8AAE06D1ADB7}"/>
              </a:ext>
            </a:extLst>
          </p:cNvPr>
          <p:cNvSpPr txBox="1">
            <a:spLocks/>
          </p:cNvSpPr>
          <p:nvPr/>
        </p:nvSpPr>
        <p:spPr>
          <a:xfrm>
            <a:off x="594213" y="2063531"/>
            <a:ext cx="11262427" cy="4317797"/>
          </a:xfrm>
          <a:prstGeom prst="rect">
            <a:avLst/>
          </a:prstGeom>
        </p:spPr>
        <p:txBody>
          <a:bodyPr vert="horz" lIns="91440" tIns="45720" rIns="91440" bIns="45720" rtlCol="0" anchor="ctr"/>
          <a:lstStyle>
            <a:defPPr>
              <a:defRPr lang="de-DE"/>
            </a:defPPr>
            <a:lvl1pPr marL="0" algn="l"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 typeface="Arial"/>
              <a:buNone/>
              <a:tabLst/>
              <a:defRPr/>
            </a:pPr>
            <a:r>
              <a:rPr kumimoji="0" lang="de-DE" sz="1800" b="0" i="0" u="none" strike="noStrike" kern="1200" cap="none" spc="0" normalizeH="0" baseline="0" noProof="0" dirty="0">
                <a:ln>
                  <a:noFill/>
                </a:ln>
                <a:solidFill>
                  <a:srgbClr val="000000"/>
                </a:solidFill>
                <a:effectLst/>
                <a:uLnTx/>
                <a:uFillTx/>
                <a:latin typeface="Arial"/>
                <a:ea typeface="+mn-ea"/>
                <a:cs typeface="+mn-cs"/>
              </a:rPr>
              <a:t>Ab dem 1. Januar 2018 sind bei der Ermittlung der Entgelte für dezentrale Einspeisungen, gemäß § 120 Abs. 4 EnWG, die Netzentgelte vom 31.Dezember 2016 ohne die Kostenbestandteile nach § 17d Abs. 7 EnWG und § 2 Abs. 5 </a:t>
            </a:r>
            <a:r>
              <a:rPr kumimoji="0" lang="de-DE" sz="1800" b="0" i="0" u="none" strike="noStrike" kern="1200" cap="none" spc="0" normalizeH="0" baseline="0" noProof="0" dirty="0" err="1">
                <a:ln>
                  <a:noFill/>
                </a:ln>
                <a:solidFill>
                  <a:srgbClr val="000000"/>
                </a:solidFill>
                <a:effectLst/>
                <a:uLnTx/>
                <a:uFillTx/>
                <a:latin typeface="Arial"/>
                <a:ea typeface="+mn-ea"/>
                <a:cs typeface="+mn-cs"/>
              </a:rPr>
              <a:t>EnLAG</a:t>
            </a:r>
            <a:r>
              <a:rPr kumimoji="0" lang="de-DE" sz="1800" b="0" i="0" u="none" strike="noStrike" kern="1200" cap="none" spc="0" normalizeH="0" baseline="0" noProof="0" dirty="0">
                <a:ln>
                  <a:noFill/>
                </a:ln>
                <a:solidFill>
                  <a:srgbClr val="000000"/>
                </a:solidFill>
                <a:effectLst/>
                <a:uLnTx/>
                <a:uFillTx/>
                <a:latin typeface="Arial"/>
                <a:ea typeface="+mn-ea"/>
                <a:cs typeface="+mn-cs"/>
              </a:rPr>
              <a:t>, zugrunde zu legen. Das entsprechende „Referenzpreisblatt zur Ermittlung vermiedener Netzentgelte nach 18 Abs. 2 </a:t>
            </a:r>
            <a:r>
              <a:rPr kumimoji="0" lang="de-DE" sz="1800" b="0" i="0" u="none" strike="noStrike" kern="1200" cap="none" spc="0" normalizeH="0" baseline="0" noProof="0" dirty="0" err="1">
                <a:ln>
                  <a:noFill/>
                </a:ln>
                <a:solidFill>
                  <a:srgbClr val="000000"/>
                </a:solidFill>
                <a:effectLst/>
                <a:uLnTx/>
                <a:uFillTx/>
                <a:latin typeface="Arial"/>
                <a:ea typeface="+mn-ea"/>
                <a:cs typeface="+mn-cs"/>
              </a:rPr>
              <a:t>StromNEV</a:t>
            </a:r>
            <a:r>
              <a:rPr kumimoji="0" lang="de-DE" sz="1800" b="0" i="0" u="none" strike="noStrike" kern="1200" cap="none" spc="0" normalizeH="0" baseline="0" noProof="0" dirty="0">
                <a:ln>
                  <a:noFill/>
                </a:ln>
                <a:solidFill>
                  <a:srgbClr val="000000"/>
                </a:solidFill>
                <a:effectLst/>
                <a:uLnTx/>
                <a:uFillTx/>
                <a:latin typeface="Arial"/>
                <a:ea typeface="+mn-ea"/>
                <a:cs typeface="+mn-cs"/>
              </a:rPr>
              <a:t>“ hat die Rheinische NETZGesellschaft mbH im Internet veröffentlicht. Es dient als Obergrenze bei der Ermittlung der in diesem Preisblatt veröffentlichten Vergütungssätzen für die dezentrale Einspeisung.</a:t>
            </a:r>
          </a:p>
          <a:p>
            <a:pPr marL="0" marR="0" lvl="0" indent="0" algn="l" defTabSz="914400" rtl="0" eaLnBrk="1" fontAlgn="auto" latinLnBrk="0" hangingPunct="1">
              <a:lnSpc>
                <a:spcPct val="100000"/>
              </a:lnSpc>
              <a:spcBef>
                <a:spcPts val="0"/>
              </a:spcBef>
              <a:spcAft>
                <a:spcPts val="0"/>
              </a:spcAft>
              <a:buClrTx/>
              <a:buSzTx/>
              <a:buFont typeface="Arial"/>
              <a:buNone/>
              <a:tabLst/>
              <a:defRPr/>
            </a:pPr>
            <a:endParaRPr kumimoji="0" lang="de-DE" sz="1800" b="0" i="0" u="none" strike="noStrike" kern="1200" cap="none" spc="0" normalizeH="0" baseline="0" noProof="0" dirty="0">
              <a:ln>
                <a:noFill/>
              </a:ln>
              <a:solidFill>
                <a:srgbClr val="000000"/>
              </a:solidFill>
              <a:effectLst/>
              <a:uLnTx/>
              <a:uFillTx/>
              <a:latin typeface="Arial"/>
              <a:ea typeface="+mn-ea"/>
              <a:cs typeface="+mn-cs"/>
            </a:endParaRPr>
          </a:p>
          <a:p>
            <a:pPr marL="0" marR="0" lvl="0" indent="0" algn="l" defTabSz="914400" rtl="0" eaLnBrk="1" fontAlgn="auto" latinLnBrk="0" hangingPunct="1">
              <a:lnSpc>
                <a:spcPct val="100000"/>
              </a:lnSpc>
              <a:spcBef>
                <a:spcPts val="0"/>
              </a:spcBef>
              <a:spcAft>
                <a:spcPts val="0"/>
              </a:spcAft>
              <a:buClrTx/>
              <a:buSzTx/>
              <a:buFont typeface="Arial"/>
              <a:buNone/>
              <a:tabLst/>
              <a:defRPr/>
            </a:pPr>
            <a:r>
              <a:rPr kumimoji="0" lang="de-DE" sz="1800" b="0" i="0" u="none" strike="noStrike" kern="1200" cap="none" spc="0" normalizeH="0" baseline="0" noProof="0" dirty="0">
                <a:ln>
                  <a:noFill/>
                </a:ln>
                <a:solidFill>
                  <a:srgbClr val="000000"/>
                </a:solidFill>
                <a:effectLst/>
                <a:uLnTx/>
                <a:uFillTx/>
                <a:latin typeface="Arial"/>
                <a:ea typeface="+mn-ea"/>
                <a:cs typeface="+mn-cs"/>
              </a:rPr>
              <a:t>Für Bestandsanlagen mit Inbetriebnahme vor dem 01.01.2018 mit volatiler Erzeugung werden die in diesem Preisblatt ausgewiesenen Preise gemäß § 120 Abs. 3 EnWG i. V. m. § 18 Abs. 5 </a:t>
            </a:r>
            <a:r>
              <a:rPr kumimoji="0" lang="de-DE" sz="1800" b="0" i="0" u="none" strike="noStrike" kern="1200" cap="none" spc="0" normalizeH="0" baseline="0" noProof="0" dirty="0" err="1">
                <a:ln>
                  <a:noFill/>
                </a:ln>
                <a:solidFill>
                  <a:srgbClr val="000000"/>
                </a:solidFill>
                <a:effectLst/>
                <a:uLnTx/>
                <a:uFillTx/>
                <a:latin typeface="Arial"/>
                <a:ea typeface="+mn-ea"/>
                <a:cs typeface="+mn-cs"/>
              </a:rPr>
              <a:t>StromNEV</a:t>
            </a:r>
            <a:r>
              <a:rPr kumimoji="0" lang="de-DE" sz="1800" b="0" i="0" u="none" strike="noStrike" kern="1200" cap="none" spc="0" normalizeH="0" baseline="0" noProof="0" dirty="0">
                <a:ln>
                  <a:noFill/>
                </a:ln>
                <a:solidFill>
                  <a:srgbClr val="000000"/>
                </a:solidFill>
                <a:effectLst/>
                <a:uLnTx/>
                <a:uFillTx/>
                <a:latin typeface="Arial"/>
                <a:ea typeface="+mn-ea"/>
                <a:cs typeface="+mn-cs"/>
              </a:rPr>
              <a:t> wie folgt reduziert:</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de-DE" sz="1800" dirty="0">
                <a:solidFill>
                  <a:srgbClr val="000000"/>
                </a:solidFill>
                <a:latin typeface="Arial"/>
              </a:rPr>
              <a:t>a</a:t>
            </a:r>
            <a:r>
              <a:rPr kumimoji="0" lang="de-DE" sz="1800" b="0" i="0" u="none" strike="noStrike" kern="1200" cap="none" spc="0" normalizeH="0" baseline="0" noProof="0" dirty="0">
                <a:ln>
                  <a:noFill/>
                </a:ln>
                <a:solidFill>
                  <a:srgbClr val="000000"/>
                </a:solidFill>
                <a:effectLst/>
                <a:uLnTx/>
                <a:uFillTx/>
                <a:latin typeface="Arial"/>
                <a:ea typeface="+mn-ea"/>
                <a:cs typeface="+mn-cs"/>
              </a:rPr>
              <a:t>b dem 01.01.2018 um ein Drittel;</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de-DE" sz="1800" b="0" i="0" u="none" strike="noStrike" kern="1200" cap="none" spc="0" normalizeH="0" baseline="0" noProof="0" dirty="0">
                <a:ln>
                  <a:noFill/>
                </a:ln>
                <a:solidFill>
                  <a:srgbClr val="000000"/>
                </a:solidFill>
                <a:effectLst/>
                <a:uLnTx/>
                <a:uFillTx/>
                <a:latin typeface="Arial"/>
                <a:ea typeface="+mn-ea"/>
                <a:cs typeface="+mn-cs"/>
              </a:rPr>
              <a:t>ab dem 01.01.2019 um zwei Drittel;</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de-DE" sz="1800" b="0" i="0" u="none" strike="noStrike" kern="1200" cap="none" spc="0" normalizeH="0" baseline="0" noProof="0" dirty="0">
                <a:ln>
                  <a:noFill/>
                </a:ln>
                <a:solidFill>
                  <a:srgbClr val="000000"/>
                </a:solidFill>
                <a:effectLst/>
                <a:uLnTx/>
                <a:uFillTx/>
                <a:latin typeface="Arial"/>
                <a:ea typeface="+mn-ea"/>
                <a:cs typeface="+mn-cs"/>
              </a:rPr>
              <a:t>ab dem 01.01.2020 erfolgt keine Vergütung mehr.</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de-DE" sz="1800" b="0" i="0" u="none" strike="noStrike" kern="1200" cap="none" spc="0" normalizeH="0" baseline="0" noProof="0" dirty="0">
              <a:ln>
                <a:noFill/>
              </a:ln>
              <a:solidFill>
                <a:srgbClr val="000000"/>
              </a:solidFill>
              <a:effectLst/>
              <a:uLnTx/>
              <a:uFillTx/>
              <a:latin typeface="Arial"/>
              <a:ea typeface="+mn-ea"/>
              <a:cs typeface="+mn-cs"/>
            </a:endParaRPr>
          </a:p>
          <a:p>
            <a:pPr marL="0" marR="0" lvl="0" indent="0" algn="l" defTabSz="914400" rtl="0" eaLnBrk="1" fontAlgn="auto" latinLnBrk="0" hangingPunct="1">
              <a:lnSpc>
                <a:spcPct val="100000"/>
              </a:lnSpc>
              <a:spcBef>
                <a:spcPts val="0"/>
              </a:spcBef>
              <a:spcAft>
                <a:spcPts val="0"/>
              </a:spcAft>
              <a:buClrTx/>
              <a:buSzTx/>
              <a:buFont typeface="Arial"/>
              <a:buNone/>
              <a:tabLst/>
              <a:defRPr/>
            </a:pPr>
            <a:r>
              <a:rPr kumimoji="0" lang="de-DE" sz="1800" b="0" i="0" u="none" strike="noStrike" kern="1200" cap="none" spc="0" normalizeH="0" baseline="0" noProof="0" dirty="0">
                <a:ln>
                  <a:noFill/>
                </a:ln>
                <a:solidFill>
                  <a:srgbClr val="000000"/>
                </a:solidFill>
                <a:effectLst/>
                <a:uLnTx/>
                <a:uFillTx/>
                <a:latin typeface="Arial"/>
                <a:ea typeface="+mn-ea"/>
                <a:cs typeface="+mn-cs"/>
              </a:rPr>
              <a:t>Für Neuanlagen mit Inbetriebnahme ab dem 01.01.2018 mit volatiler Erzeugung erfolgt keine Vergütung.</a:t>
            </a:r>
          </a:p>
          <a:p>
            <a:pPr marL="0" marR="0" lvl="0" indent="0" algn="l" defTabSz="914400" rtl="0" eaLnBrk="1" fontAlgn="auto" latinLnBrk="0" hangingPunct="1">
              <a:lnSpc>
                <a:spcPct val="100000"/>
              </a:lnSpc>
              <a:spcBef>
                <a:spcPts val="0"/>
              </a:spcBef>
              <a:spcAft>
                <a:spcPts val="0"/>
              </a:spcAft>
              <a:buClrTx/>
              <a:buSzTx/>
              <a:buFont typeface="Arial"/>
              <a:buNone/>
              <a:tabLst/>
              <a:defRPr/>
            </a:pPr>
            <a:endParaRPr kumimoji="0" lang="de-DE" sz="1800" b="0" i="0" u="none" strike="noStrike" kern="1200" cap="none" spc="0" normalizeH="0" baseline="0" noProof="0" dirty="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35873954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el 7">
            <a:extLst>
              <a:ext uri="{FF2B5EF4-FFF2-40B4-BE49-F238E27FC236}">
                <a16:creationId xmlns:a16="http://schemas.microsoft.com/office/drawing/2014/main" id="{C95DCBDD-187F-3BC5-A4DC-A455CA18FA30}"/>
              </a:ext>
            </a:extLst>
          </p:cNvPr>
          <p:cNvSpPr>
            <a:spLocks noGrp="1"/>
          </p:cNvSpPr>
          <p:nvPr>
            <p:ph type="title"/>
          </p:nvPr>
        </p:nvSpPr>
        <p:spPr>
          <a:xfrm>
            <a:off x="695325" y="1089000"/>
            <a:ext cx="7812687" cy="539800"/>
          </a:xfrm>
        </p:spPr>
        <p:txBody>
          <a:bodyPr/>
          <a:lstStyle/>
          <a:p>
            <a:r>
              <a:rPr lang="de-DE" b="0" dirty="0"/>
              <a:t>1.1 Netzkunden mit Lastgangzähler</a:t>
            </a:r>
          </a:p>
        </p:txBody>
      </p:sp>
      <p:sp>
        <p:nvSpPr>
          <p:cNvPr id="13" name="Titel 7">
            <a:extLst>
              <a:ext uri="{FF2B5EF4-FFF2-40B4-BE49-F238E27FC236}">
                <a16:creationId xmlns:a16="http://schemas.microsoft.com/office/drawing/2014/main" id="{4D8C7143-EA24-8C9D-B6E5-626289D8041D}"/>
              </a:ext>
            </a:extLst>
          </p:cNvPr>
          <p:cNvSpPr txBox="1">
            <a:spLocks/>
          </p:cNvSpPr>
          <p:nvPr/>
        </p:nvSpPr>
        <p:spPr bwMode="gray">
          <a:xfrm>
            <a:off x="695325" y="1700808"/>
            <a:ext cx="11017299" cy="1512168"/>
          </a:xfrm>
          <a:prstGeom prst="rect">
            <a:avLst/>
          </a:prstGeom>
        </p:spPr>
        <p:txBody>
          <a:bodyPr vert="horz" lIns="0" tIns="72000" rIns="0" bIns="0" rtlCol="0" anchor="t">
            <a:noAutofit/>
          </a:bodyPr>
          <a:lstStyle>
            <a:lvl1pPr algn="l" defTabSz="914400" rtl="0" eaLnBrk="1" latinLnBrk="0" hangingPunct="1">
              <a:lnSpc>
                <a:spcPct val="100000"/>
              </a:lnSpc>
              <a:spcBef>
                <a:spcPct val="0"/>
              </a:spcBef>
              <a:buNone/>
              <a:defRPr sz="2800" b="1" kern="1200" baseline="0">
                <a:solidFill>
                  <a:schemeClr val="bg2"/>
                </a:solidFill>
                <a:latin typeface="+mj-lt"/>
                <a:ea typeface="+mj-ea"/>
                <a:cs typeface="+mj-cs"/>
              </a:defRPr>
            </a:lvl1pPr>
            <a:lvl2pPr algn="l" eaLnBrk="1" hangingPunct="1">
              <a:defRPr sz="2800" b="1" kern="1200" baseline="0">
                <a:solidFill>
                  <a:schemeClr val="bg2"/>
                </a:solidFill>
                <a:latin typeface="+mj-lt"/>
              </a:defRPr>
            </a:lvl2pPr>
            <a:lvl3pPr algn="l" eaLnBrk="1" hangingPunct="1">
              <a:defRPr sz="2800" b="1" kern="1200" baseline="0">
                <a:solidFill>
                  <a:schemeClr val="bg2"/>
                </a:solidFill>
                <a:latin typeface="+mj-lt"/>
              </a:defRPr>
            </a:lvl3pPr>
            <a:lvl4pPr algn="l" eaLnBrk="1" hangingPunct="1">
              <a:defRPr sz="2800" b="1" kern="1200" baseline="0">
                <a:solidFill>
                  <a:schemeClr val="bg2"/>
                </a:solidFill>
                <a:latin typeface="+mj-lt"/>
              </a:defRPr>
            </a:lvl4pPr>
            <a:lvl5pPr algn="l" eaLnBrk="1" hangingPunct="1">
              <a:defRPr sz="2800" b="1" kern="1200" baseline="0">
                <a:solidFill>
                  <a:schemeClr val="bg2"/>
                </a:solidFill>
                <a:latin typeface="+mj-lt"/>
              </a:defRPr>
            </a:lvl5pPr>
            <a:lvl6pPr algn="l" eaLnBrk="1" hangingPunct="1">
              <a:defRPr sz="2800" b="1" kern="1200" baseline="0">
                <a:solidFill>
                  <a:schemeClr val="bg2"/>
                </a:solidFill>
                <a:latin typeface="+mj-lt"/>
              </a:defRPr>
            </a:lvl6pPr>
            <a:lvl7pPr algn="l" eaLnBrk="1" hangingPunct="1">
              <a:defRPr sz="2800" b="1" kern="1200" baseline="0">
                <a:solidFill>
                  <a:schemeClr val="bg2"/>
                </a:solidFill>
                <a:latin typeface="+mj-lt"/>
              </a:defRPr>
            </a:lvl7pPr>
            <a:lvl8pPr algn="l" eaLnBrk="1" hangingPunct="1">
              <a:defRPr sz="2800" b="1" kern="1200" baseline="0">
                <a:solidFill>
                  <a:schemeClr val="bg2"/>
                </a:solidFill>
                <a:latin typeface="+mj-lt"/>
              </a:defRPr>
            </a:lvl8pPr>
            <a:lvl9pPr algn="l" eaLnBrk="1" hangingPunct="1">
              <a:defRPr sz="2800" b="1" kern="1200" baseline="0">
                <a:solidFill>
                  <a:schemeClr val="bg2"/>
                </a:solidFill>
                <a:latin typeface="+mj-lt"/>
              </a:defRPr>
            </a:lvl9pPr>
          </a:lstStyle>
          <a:p>
            <a:pPr marL="0" marR="0" lvl="0" indent="0" algn="l" defTabSz="914400" rtl="0" eaLnBrk="1" fontAlgn="base" latinLnBrk="0" hangingPunct="1">
              <a:lnSpc>
                <a:spcPct val="100000"/>
              </a:lnSpc>
              <a:spcBef>
                <a:spcPct val="0"/>
              </a:spcBef>
              <a:spcAft>
                <a:spcPts val="600"/>
              </a:spcAft>
              <a:buClr>
                <a:srgbClr val="E2001A"/>
              </a:buClr>
              <a:buSzTx/>
              <a:buFont typeface="Arial" pitchFamily="34" charset="0"/>
              <a:buNone/>
              <a:tabLst/>
              <a:defRPr/>
            </a:pPr>
            <a:r>
              <a:rPr kumimoji="0" lang="de-DE" sz="1800" b="0" i="0" u="none" strike="noStrike" kern="0" cap="none" spc="0" normalizeH="0" baseline="0" noProof="0" dirty="0">
                <a:ln>
                  <a:noFill/>
                </a:ln>
                <a:solidFill>
                  <a:srgbClr val="000000"/>
                </a:solidFill>
                <a:effectLst/>
                <a:uLnTx/>
                <a:uFillTx/>
                <a:latin typeface="Arial"/>
                <a:ea typeface="+mn-ea"/>
                <a:cs typeface="Arial"/>
              </a:rPr>
              <a:t>Der Einspeiser muss </a:t>
            </a:r>
            <a:r>
              <a:rPr kumimoji="0" lang="de-DE" sz="1800" b="1" i="0" u="none" strike="noStrike" kern="0" cap="none" spc="0" normalizeH="0" baseline="0" noProof="0" dirty="0">
                <a:ln>
                  <a:noFill/>
                </a:ln>
                <a:solidFill>
                  <a:srgbClr val="000000"/>
                </a:solidFill>
                <a:effectLst/>
                <a:uLnTx/>
                <a:uFillTx/>
                <a:latin typeface="Arial"/>
                <a:ea typeface="+mn-ea"/>
                <a:cs typeface="Arial"/>
              </a:rPr>
              <a:t>bis spätestens zum 31.12.2026</a:t>
            </a:r>
            <a:r>
              <a:rPr kumimoji="0" lang="de-DE" sz="1800" b="0" i="0" u="none" strike="noStrike" kern="0" cap="none" spc="0" normalizeH="0" baseline="0" noProof="0" dirty="0">
                <a:ln>
                  <a:noFill/>
                </a:ln>
                <a:solidFill>
                  <a:srgbClr val="000000"/>
                </a:solidFill>
                <a:effectLst/>
                <a:uLnTx/>
                <a:uFillTx/>
                <a:latin typeface="Arial"/>
                <a:ea typeface="+mn-ea"/>
                <a:cs typeface="Arial"/>
              </a:rPr>
              <a:t> die Wahl zwischen der Abrechnung nach individueller Vermeidungsleistung (IST-Bewertung) oder verstetigter Leistung (verstetigte Bewertung) treffen und der RNG schriftlich mitteilen. </a:t>
            </a:r>
          </a:p>
          <a:p>
            <a:pPr marL="0" marR="0" lvl="0" indent="0" algn="l" defTabSz="914400" rtl="0" eaLnBrk="1" fontAlgn="base" latinLnBrk="0" hangingPunct="1">
              <a:lnSpc>
                <a:spcPct val="100000"/>
              </a:lnSpc>
              <a:spcBef>
                <a:spcPct val="0"/>
              </a:spcBef>
              <a:spcAft>
                <a:spcPts val="600"/>
              </a:spcAft>
              <a:buClr>
                <a:srgbClr val="E2001A"/>
              </a:buClr>
              <a:buSzTx/>
              <a:buFont typeface="Arial" pitchFamily="34" charset="0"/>
              <a:buNone/>
              <a:tabLst/>
              <a:defRPr/>
            </a:pPr>
            <a:r>
              <a:rPr kumimoji="0" lang="de-DE" sz="1800" b="0" i="0" u="none" strike="noStrike" kern="0" cap="none" spc="0" normalizeH="0" baseline="0" noProof="0" dirty="0">
                <a:ln>
                  <a:noFill/>
                </a:ln>
                <a:solidFill>
                  <a:srgbClr val="000000"/>
                </a:solidFill>
                <a:effectLst/>
                <a:uLnTx/>
                <a:uFillTx/>
                <a:latin typeface="Arial"/>
                <a:ea typeface="+mn-ea"/>
                <a:cs typeface="Arial"/>
              </a:rPr>
              <a:t>Wurde bis zum o.g. Datum keine Festlegung getroffen, erfolgt eine automatische Zuordnung durch den Netzbetreiber zur verstetigten Bewertung.</a:t>
            </a:r>
          </a:p>
        </p:txBody>
      </p:sp>
      <p:sp>
        <p:nvSpPr>
          <p:cNvPr id="6" name="Fußzeilenplatzhalter 2">
            <a:extLst>
              <a:ext uri="{FF2B5EF4-FFF2-40B4-BE49-F238E27FC236}">
                <a16:creationId xmlns:a16="http://schemas.microsoft.com/office/drawing/2014/main" id="{6B44C9D8-BE39-CFFC-EC93-5E9D7A8C6B7C}"/>
              </a:ext>
            </a:extLst>
          </p:cNvPr>
          <p:cNvSpPr>
            <a:spLocks noGrp="1"/>
          </p:cNvSpPr>
          <p:nvPr>
            <p:ph type="ftr" sz="quarter" idx="11"/>
          </p:nvPr>
        </p:nvSpPr>
        <p:spPr>
          <a:xfrm>
            <a:off x="504000" y="287863"/>
            <a:ext cx="4319638" cy="180274"/>
          </a:xfrm>
        </p:spPr>
        <p:txBody>
          <a:bodyPr/>
          <a:lstStyle/>
          <a:p>
            <a:r>
              <a:rPr lang="de-DE"/>
              <a:t>RheinNetz GmbH - Preisblatt vermiedene Netzentgelte 2026 - Basis Referenzpreisblatt Westnetz GmbH</a:t>
            </a:r>
            <a:endParaRPr lang="de-DE" dirty="0"/>
          </a:p>
        </p:txBody>
      </p:sp>
      <p:pic>
        <p:nvPicPr>
          <p:cNvPr id="2" name="Grafik 1">
            <a:extLst>
              <a:ext uri="{FF2B5EF4-FFF2-40B4-BE49-F238E27FC236}">
                <a16:creationId xmlns:a16="http://schemas.microsoft.com/office/drawing/2014/main" id="{97F16E01-DF4D-8D0F-0892-94AC721F7FF8}"/>
              </a:ext>
            </a:extLst>
          </p:cNvPr>
          <p:cNvPicPr>
            <a:picLocks noChangeAspect="1"/>
          </p:cNvPicPr>
          <p:nvPr/>
        </p:nvPicPr>
        <p:blipFill>
          <a:blip r:embed="rId2"/>
          <a:stretch>
            <a:fillRect/>
          </a:stretch>
        </p:blipFill>
        <p:spPr>
          <a:xfrm>
            <a:off x="669233" y="3388451"/>
            <a:ext cx="8991695" cy="2302574"/>
          </a:xfrm>
          <a:prstGeom prst="rect">
            <a:avLst/>
          </a:prstGeom>
        </p:spPr>
      </p:pic>
      <p:sp>
        <p:nvSpPr>
          <p:cNvPr id="3" name="Textfeld 2">
            <a:extLst>
              <a:ext uri="{FF2B5EF4-FFF2-40B4-BE49-F238E27FC236}">
                <a16:creationId xmlns:a16="http://schemas.microsoft.com/office/drawing/2014/main" id="{3DB8DA73-0541-38C3-A754-3A16FEBD843F}"/>
              </a:ext>
            </a:extLst>
          </p:cNvPr>
          <p:cNvSpPr txBox="1"/>
          <p:nvPr/>
        </p:nvSpPr>
        <p:spPr>
          <a:xfrm>
            <a:off x="695400" y="6063276"/>
            <a:ext cx="11221418" cy="592868"/>
          </a:xfrm>
          <a:prstGeom prst="rect">
            <a:avLst/>
          </a:prstGeom>
          <a:noFill/>
        </p:spPr>
        <p:txBody>
          <a:bodyPr wrap="none" lIns="0" tIns="0" rIns="0" bIns="0" rtlCol="0">
            <a:noAutofit/>
          </a:bodyPr>
          <a:lstStyle/>
          <a:p>
            <a:pPr>
              <a:lnSpc>
                <a:spcPct val="100000"/>
              </a:lnSpc>
              <a:spcAft>
                <a:spcPts val="0"/>
              </a:spcAft>
              <a:buClr>
                <a:schemeClr val="accent1"/>
              </a:buClr>
            </a:pPr>
            <a:r>
              <a:rPr lang="de-DE" sz="1100" dirty="0"/>
              <a:t>* siehe Netzentgelte gemäß Referenzpreisblatt </a:t>
            </a:r>
            <a:r>
              <a:rPr lang="de-DE" sz="1100" dirty="0" err="1"/>
              <a:t>Westnetz</a:t>
            </a:r>
            <a:endParaRPr lang="de-DE" sz="1100" dirty="0"/>
          </a:p>
        </p:txBody>
      </p:sp>
    </p:spTree>
    <p:extLst>
      <p:ext uri="{BB962C8B-B14F-4D97-AF65-F5344CB8AC3E}">
        <p14:creationId xmlns:p14="http://schemas.microsoft.com/office/powerpoint/2010/main" val="9239814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el 7">
            <a:extLst>
              <a:ext uri="{FF2B5EF4-FFF2-40B4-BE49-F238E27FC236}">
                <a16:creationId xmlns:a16="http://schemas.microsoft.com/office/drawing/2014/main" id="{C95DCBDD-187F-3BC5-A4DC-A455CA18FA30}"/>
              </a:ext>
            </a:extLst>
          </p:cNvPr>
          <p:cNvSpPr>
            <a:spLocks noGrp="1"/>
          </p:cNvSpPr>
          <p:nvPr>
            <p:ph type="title"/>
          </p:nvPr>
        </p:nvSpPr>
        <p:spPr>
          <a:xfrm>
            <a:off x="695325" y="1089000"/>
            <a:ext cx="7812687" cy="539800"/>
          </a:xfrm>
        </p:spPr>
        <p:txBody>
          <a:bodyPr/>
          <a:lstStyle/>
          <a:p>
            <a:r>
              <a:rPr lang="de-DE" b="0" dirty="0"/>
              <a:t>1.2 Netzkunden ohne Lastgangzähler</a:t>
            </a:r>
          </a:p>
        </p:txBody>
      </p:sp>
      <p:sp>
        <p:nvSpPr>
          <p:cNvPr id="6" name="Fußzeilenplatzhalter 2">
            <a:extLst>
              <a:ext uri="{FF2B5EF4-FFF2-40B4-BE49-F238E27FC236}">
                <a16:creationId xmlns:a16="http://schemas.microsoft.com/office/drawing/2014/main" id="{6B44C9D8-BE39-CFFC-EC93-5E9D7A8C6B7C}"/>
              </a:ext>
            </a:extLst>
          </p:cNvPr>
          <p:cNvSpPr>
            <a:spLocks noGrp="1"/>
          </p:cNvSpPr>
          <p:nvPr>
            <p:ph type="ftr" sz="quarter" idx="11"/>
          </p:nvPr>
        </p:nvSpPr>
        <p:spPr>
          <a:xfrm>
            <a:off x="504000" y="287863"/>
            <a:ext cx="4319638" cy="180274"/>
          </a:xfrm>
        </p:spPr>
        <p:txBody>
          <a:bodyPr/>
          <a:lstStyle/>
          <a:p>
            <a:r>
              <a:rPr lang="de-DE"/>
              <a:t>RheinNetz GmbH - Preisblatt vermiedene Netzentgelte 2026 - Basis Referenzpreisblatt Westnetz GmbH</a:t>
            </a:r>
            <a:endParaRPr lang="de-DE" dirty="0"/>
          </a:p>
        </p:txBody>
      </p:sp>
      <p:pic>
        <p:nvPicPr>
          <p:cNvPr id="3" name="Grafik 2">
            <a:extLst>
              <a:ext uri="{FF2B5EF4-FFF2-40B4-BE49-F238E27FC236}">
                <a16:creationId xmlns:a16="http://schemas.microsoft.com/office/drawing/2014/main" id="{A1B40C50-539B-5A3D-41E2-EC10F54F74A4}"/>
              </a:ext>
            </a:extLst>
          </p:cNvPr>
          <p:cNvPicPr>
            <a:picLocks noChangeAspect="1"/>
          </p:cNvPicPr>
          <p:nvPr/>
        </p:nvPicPr>
        <p:blipFill>
          <a:blip r:embed="rId2"/>
          <a:stretch>
            <a:fillRect/>
          </a:stretch>
        </p:blipFill>
        <p:spPr>
          <a:xfrm>
            <a:off x="695400" y="2420888"/>
            <a:ext cx="5789330" cy="1944216"/>
          </a:xfrm>
          <a:prstGeom prst="rect">
            <a:avLst/>
          </a:prstGeom>
        </p:spPr>
      </p:pic>
      <p:sp>
        <p:nvSpPr>
          <p:cNvPr id="5" name="Textfeld 4">
            <a:extLst>
              <a:ext uri="{FF2B5EF4-FFF2-40B4-BE49-F238E27FC236}">
                <a16:creationId xmlns:a16="http://schemas.microsoft.com/office/drawing/2014/main" id="{F3C05F94-D50F-B7D9-6E12-A2869BEA720A}"/>
              </a:ext>
            </a:extLst>
          </p:cNvPr>
          <p:cNvSpPr txBox="1"/>
          <p:nvPr/>
        </p:nvSpPr>
        <p:spPr>
          <a:xfrm>
            <a:off x="635222" y="6021288"/>
            <a:ext cx="11221418" cy="592868"/>
          </a:xfrm>
          <a:prstGeom prst="rect">
            <a:avLst/>
          </a:prstGeom>
          <a:noFill/>
        </p:spPr>
        <p:txBody>
          <a:bodyPr wrap="none" lIns="0" tIns="0" rIns="0" bIns="0" rtlCol="0">
            <a:noAutofit/>
          </a:bodyPr>
          <a:lstStyle/>
          <a:p>
            <a:pPr>
              <a:lnSpc>
                <a:spcPct val="100000"/>
              </a:lnSpc>
              <a:spcAft>
                <a:spcPts val="0"/>
              </a:spcAft>
              <a:buClr>
                <a:schemeClr val="accent1"/>
              </a:buClr>
            </a:pPr>
            <a:r>
              <a:rPr lang="de-DE" sz="1100" dirty="0"/>
              <a:t>* siehe Netzentgelte gemäß Referenzpreisblatt </a:t>
            </a:r>
            <a:r>
              <a:rPr lang="de-DE" sz="1100" dirty="0" err="1"/>
              <a:t>Westnetz</a:t>
            </a:r>
            <a:endParaRPr lang="de-DE" sz="1100" dirty="0"/>
          </a:p>
        </p:txBody>
      </p:sp>
    </p:spTree>
    <p:extLst>
      <p:ext uri="{BB962C8B-B14F-4D97-AF65-F5344CB8AC3E}">
        <p14:creationId xmlns:p14="http://schemas.microsoft.com/office/powerpoint/2010/main" val="30520210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el 7">
            <a:extLst>
              <a:ext uri="{FF2B5EF4-FFF2-40B4-BE49-F238E27FC236}">
                <a16:creationId xmlns:a16="http://schemas.microsoft.com/office/drawing/2014/main" id="{C95DCBDD-187F-3BC5-A4DC-A455CA18FA30}"/>
              </a:ext>
            </a:extLst>
          </p:cNvPr>
          <p:cNvSpPr>
            <a:spLocks noGrp="1"/>
          </p:cNvSpPr>
          <p:nvPr>
            <p:ph type="title"/>
          </p:nvPr>
        </p:nvSpPr>
        <p:spPr>
          <a:xfrm>
            <a:off x="695325" y="1089000"/>
            <a:ext cx="7812687" cy="539800"/>
          </a:xfrm>
        </p:spPr>
        <p:txBody>
          <a:bodyPr/>
          <a:lstStyle/>
          <a:p>
            <a:r>
              <a:rPr lang="de-DE" b="0" dirty="0"/>
              <a:t>2. Abschlagszahlungen </a:t>
            </a:r>
            <a:r>
              <a:rPr lang="de-DE" b="0" baseline="-25000" dirty="0"/>
              <a:t>(1/3)</a:t>
            </a:r>
          </a:p>
        </p:txBody>
      </p:sp>
      <p:sp>
        <p:nvSpPr>
          <p:cNvPr id="13" name="Titel 7">
            <a:extLst>
              <a:ext uri="{FF2B5EF4-FFF2-40B4-BE49-F238E27FC236}">
                <a16:creationId xmlns:a16="http://schemas.microsoft.com/office/drawing/2014/main" id="{4D8C7143-EA24-8C9D-B6E5-626289D8041D}"/>
              </a:ext>
            </a:extLst>
          </p:cNvPr>
          <p:cNvSpPr txBox="1">
            <a:spLocks/>
          </p:cNvSpPr>
          <p:nvPr/>
        </p:nvSpPr>
        <p:spPr bwMode="gray">
          <a:xfrm>
            <a:off x="695325" y="1988840"/>
            <a:ext cx="11017299" cy="2016224"/>
          </a:xfrm>
          <a:prstGeom prst="rect">
            <a:avLst/>
          </a:prstGeom>
        </p:spPr>
        <p:txBody>
          <a:bodyPr vert="horz" lIns="0" tIns="72000" rIns="0" bIns="0" rtlCol="0" anchor="t">
            <a:noAutofit/>
          </a:bodyPr>
          <a:lstStyle>
            <a:lvl1pPr algn="l" defTabSz="914400" rtl="0" eaLnBrk="1" latinLnBrk="0" hangingPunct="1">
              <a:lnSpc>
                <a:spcPct val="100000"/>
              </a:lnSpc>
              <a:spcBef>
                <a:spcPct val="0"/>
              </a:spcBef>
              <a:buNone/>
              <a:defRPr sz="2800" b="1" kern="1200" baseline="0">
                <a:solidFill>
                  <a:schemeClr val="bg2"/>
                </a:solidFill>
                <a:latin typeface="+mj-lt"/>
                <a:ea typeface="+mj-ea"/>
                <a:cs typeface="+mj-cs"/>
              </a:defRPr>
            </a:lvl1pPr>
            <a:lvl2pPr algn="l" eaLnBrk="1" hangingPunct="1">
              <a:defRPr sz="2800" b="1" kern="1200" baseline="0">
                <a:solidFill>
                  <a:schemeClr val="bg2"/>
                </a:solidFill>
                <a:latin typeface="+mj-lt"/>
              </a:defRPr>
            </a:lvl2pPr>
            <a:lvl3pPr algn="l" eaLnBrk="1" hangingPunct="1">
              <a:defRPr sz="2800" b="1" kern="1200" baseline="0">
                <a:solidFill>
                  <a:schemeClr val="bg2"/>
                </a:solidFill>
                <a:latin typeface="+mj-lt"/>
              </a:defRPr>
            </a:lvl3pPr>
            <a:lvl4pPr algn="l" eaLnBrk="1" hangingPunct="1">
              <a:defRPr sz="2800" b="1" kern="1200" baseline="0">
                <a:solidFill>
                  <a:schemeClr val="bg2"/>
                </a:solidFill>
                <a:latin typeface="+mj-lt"/>
              </a:defRPr>
            </a:lvl4pPr>
            <a:lvl5pPr algn="l" eaLnBrk="1" hangingPunct="1">
              <a:defRPr sz="2800" b="1" kern="1200" baseline="0">
                <a:solidFill>
                  <a:schemeClr val="bg2"/>
                </a:solidFill>
                <a:latin typeface="+mj-lt"/>
              </a:defRPr>
            </a:lvl5pPr>
            <a:lvl6pPr algn="l" eaLnBrk="1" hangingPunct="1">
              <a:defRPr sz="2800" b="1" kern="1200" baseline="0">
                <a:solidFill>
                  <a:schemeClr val="bg2"/>
                </a:solidFill>
                <a:latin typeface="+mj-lt"/>
              </a:defRPr>
            </a:lvl6pPr>
            <a:lvl7pPr algn="l" eaLnBrk="1" hangingPunct="1">
              <a:defRPr sz="2800" b="1" kern="1200" baseline="0">
                <a:solidFill>
                  <a:schemeClr val="bg2"/>
                </a:solidFill>
                <a:latin typeface="+mj-lt"/>
              </a:defRPr>
            </a:lvl7pPr>
            <a:lvl8pPr algn="l" eaLnBrk="1" hangingPunct="1">
              <a:defRPr sz="2800" b="1" kern="1200" baseline="0">
                <a:solidFill>
                  <a:schemeClr val="bg2"/>
                </a:solidFill>
                <a:latin typeface="+mj-lt"/>
              </a:defRPr>
            </a:lvl8pPr>
            <a:lvl9pPr algn="l" eaLnBrk="1" hangingPunct="1">
              <a:defRPr sz="2800" b="1" kern="1200" baseline="0">
                <a:solidFill>
                  <a:schemeClr val="bg2"/>
                </a:solidFill>
                <a:latin typeface="+mj-lt"/>
              </a:defRPr>
            </a:lvl9pPr>
          </a:lstStyle>
          <a:p>
            <a:pPr marL="0" marR="0" lvl="0" indent="0" algn="l" defTabSz="914400" rtl="0" eaLnBrk="1" fontAlgn="auto" latinLnBrk="0" hangingPunct="1">
              <a:lnSpc>
                <a:spcPct val="90000"/>
              </a:lnSpc>
              <a:spcBef>
                <a:spcPts val="1000"/>
              </a:spcBef>
              <a:spcAft>
                <a:spcPts val="0"/>
              </a:spcAft>
              <a:buClr>
                <a:srgbClr val="E30613"/>
              </a:buClr>
              <a:buSzTx/>
              <a:buFont typeface="Arial"/>
              <a:buNone/>
              <a:tabLst/>
              <a:defRPr/>
            </a:pPr>
            <a:r>
              <a:rPr kumimoji="0" lang="de-DE" sz="1800" b="1" i="0" u="none" strike="noStrike" kern="1200" cap="none" spc="0" normalizeH="0" baseline="0" noProof="0" dirty="0">
                <a:ln>
                  <a:noFill/>
                </a:ln>
                <a:solidFill>
                  <a:srgbClr val="000000"/>
                </a:solidFill>
                <a:effectLst/>
                <a:uLnTx/>
                <a:uFillTx/>
                <a:latin typeface="Arial"/>
                <a:ea typeface="+mn-ea"/>
                <a:cs typeface="+mn-cs"/>
                <a:sym typeface="+mn-lt"/>
              </a:rPr>
              <a:t>2.1 Netzkunden ohne Lastgangzähler</a:t>
            </a:r>
          </a:p>
          <a:p>
            <a:pPr marL="357188" marR="0" lvl="0" indent="-357188" algn="l" defTabSz="914400" rtl="0" eaLnBrk="1" fontAlgn="auto" latinLnBrk="0" hangingPunct="1">
              <a:lnSpc>
                <a:spcPct val="90000"/>
              </a:lnSpc>
              <a:spcBef>
                <a:spcPts val="1000"/>
              </a:spcBef>
              <a:spcAft>
                <a:spcPts val="0"/>
              </a:spcAft>
              <a:buClr>
                <a:srgbClr val="E30613"/>
              </a:buClr>
              <a:buSzTx/>
              <a:buFont typeface="Arial"/>
              <a:buNone/>
              <a:tabLst/>
              <a:defRPr/>
            </a:pPr>
            <a:r>
              <a:rPr kumimoji="0" lang="de-DE" sz="1800" b="1" i="0" u="none" strike="noStrike" kern="1200" cap="none" spc="0" normalizeH="0" baseline="0" noProof="0" dirty="0">
                <a:ln>
                  <a:noFill/>
                </a:ln>
                <a:solidFill>
                  <a:srgbClr val="000000"/>
                </a:solidFill>
                <a:effectLst/>
                <a:uLnTx/>
                <a:uFillTx/>
                <a:latin typeface="Arial"/>
                <a:ea typeface="+mn-ea"/>
                <a:cs typeface="+mn-cs"/>
                <a:sym typeface="+mn-lt"/>
              </a:rPr>
              <a:t>	</a:t>
            </a:r>
            <a:r>
              <a:rPr kumimoji="0" lang="de-DE" sz="1800" b="0" i="0" u="none" strike="noStrike" kern="1200" cap="none" spc="0" normalizeH="0" baseline="0" noProof="0" dirty="0">
                <a:ln>
                  <a:noFill/>
                </a:ln>
                <a:solidFill>
                  <a:srgbClr val="000000"/>
                </a:solidFill>
                <a:effectLst/>
                <a:uLnTx/>
                <a:uFillTx/>
                <a:latin typeface="Arial"/>
                <a:ea typeface="+mn-ea"/>
                <a:cs typeface="+mn-cs"/>
                <a:sym typeface="+mn-lt"/>
              </a:rPr>
              <a:t>Der Abschlag beträgt 1/12 der Vorjahresgutschrift.</a:t>
            </a:r>
          </a:p>
          <a:p>
            <a:pPr marL="357188" marR="0" lvl="0" indent="-357188" algn="l" defTabSz="914400" rtl="0" eaLnBrk="1" fontAlgn="auto" latinLnBrk="0" hangingPunct="1">
              <a:lnSpc>
                <a:spcPct val="90000"/>
              </a:lnSpc>
              <a:spcBef>
                <a:spcPts val="1000"/>
              </a:spcBef>
              <a:spcAft>
                <a:spcPts val="0"/>
              </a:spcAft>
              <a:buClr>
                <a:srgbClr val="E30613"/>
              </a:buClr>
              <a:buSzTx/>
              <a:buFont typeface="Arial"/>
              <a:buNone/>
              <a:tabLst/>
              <a:defRPr/>
            </a:pPr>
            <a:endParaRPr kumimoji="0" lang="de-DE" sz="1800" b="0" i="0" u="none" strike="noStrike" kern="1200" cap="none" spc="0" normalizeH="0" baseline="0" noProof="0" dirty="0">
              <a:ln>
                <a:noFill/>
              </a:ln>
              <a:solidFill>
                <a:srgbClr val="000000"/>
              </a:solidFill>
              <a:effectLst/>
              <a:uLnTx/>
              <a:uFillTx/>
              <a:latin typeface="Arial"/>
              <a:ea typeface="+mn-ea"/>
              <a:cs typeface="+mn-cs"/>
              <a:sym typeface="+mn-lt"/>
            </a:endParaRPr>
          </a:p>
          <a:p>
            <a:pPr marL="357188" marR="0" lvl="0" indent="-357188" algn="l" defTabSz="914400" rtl="0" eaLnBrk="1" fontAlgn="auto" latinLnBrk="0" hangingPunct="1">
              <a:lnSpc>
                <a:spcPct val="90000"/>
              </a:lnSpc>
              <a:spcBef>
                <a:spcPts val="1000"/>
              </a:spcBef>
              <a:spcAft>
                <a:spcPts val="0"/>
              </a:spcAft>
              <a:buClr>
                <a:srgbClr val="E30613"/>
              </a:buClr>
              <a:buSzTx/>
              <a:buFont typeface="Arial"/>
              <a:buNone/>
              <a:tabLst/>
              <a:defRPr/>
            </a:pPr>
            <a:r>
              <a:rPr kumimoji="0" lang="de-DE" sz="1800" b="1" i="0" u="none" strike="noStrike" kern="1200" cap="none" spc="0" normalizeH="0" baseline="0" noProof="0" dirty="0">
                <a:ln>
                  <a:noFill/>
                </a:ln>
                <a:solidFill>
                  <a:srgbClr val="000000"/>
                </a:solidFill>
                <a:effectLst/>
                <a:uLnTx/>
                <a:uFillTx/>
                <a:latin typeface="Arial"/>
                <a:ea typeface="+mn-ea"/>
                <a:cs typeface="+mn-cs"/>
                <a:sym typeface="+mn-lt"/>
              </a:rPr>
              <a:t>2.2 Netzkunden mit Lastgangzähler</a:t>
            </a:r>
          </a:p>
          <a:p>
            <a:pPr marL="357188" marR="0" lvl="0" indent="-357188" algn="l" defTabSz="914400" rtl="0" eaLnBrk="1" fontAlgn="auto" latinLnBrk="0" hangingPunct="1">
              <a:lnSpc>
                <a:spcPct val="90000"/>
              </a:lnSpc>
              <a:spcBef>
                <a:spcPts val="1000"/>
              </a:spcBef>
              <a:spcAft>
                <a:spcPts val="0"/>
              </a:spcAft>
              <a:buClr>
                <a:srgbClr val="E30613"/>
              </a:buClr>
              <a:buSzTx/>
              <a:buFont typeface="Arial"/>
              <a:buNone/>
              <a:tabLst/>
              <a:defRPr/>
            </a:pPr>
            <a:r>
              <a:rPr kumimoji="0" lang="de-DE" sz="1800" b="0" i="0" u="none" strike="noStrike" kern="1200" cap="none" spc="0" normalizeH="0" baseline="0" noProof="0" dirty="0">
                <a:ln>
                  <a:noFill/>
                </a:ln>
                <a:solidFill>
                  <a:srgbClr val="000000"/>
                </a:solidFill>
                <a:effectLst/>
                <a:uLnTx/>
                <a:uFillTx/>
                <a:latin typeface="Arial"/>
                <a:ea typeface="+mn-ea"/>
                <a:cs typeface="+mn-cs"/>
                <a:sym typeface="+mn-lt"/>
              </a:rPr>
              <a:t>	a) Arbeitspreis</a:t>
            </a:r>
          </a:p>
        </p:txBody>
      </p:sp>
      <p:sp>
        <p:nvSpPr>
          <p:cNvPr id="6" name="Fußzeilenplatzhalter 2">
            <a:extLst>
              <a:ext uri="{FF2B5EF4-FFF2-40B4-BE49-F238E27FC236}">
                <a16:creationId xmlns:a16="http://schemas.microsoft.com/office/drawing/2014/main" id="{6B44C9D8-BE39-CFFC-EC93-5E9D7A8C6B7C}"/>
              </a:ext>
            </a:extLst>
          </p:cNvPr>
          <p:cNvSpPr>
            <a:spLocks noGrp="1"/>
          </p:cNvSpPr>
          <p:nvPr>
            <p:ph type="ftr" sz="quarter" idx="11"/>
          </p:nvPr>
        </p:nvSpPr>
        <p:spPr>
          <a:xfrm>
            <a:off x="504000" y="287863"/>
            <a:ext cx="4319638" cy="180274"/>
          </a:xfrm>
        </p:spPr>
        <p:txBody>
          <a:bodyPr/>
          <a:lstStyle/>
          <a:p>
            <a:r>
              <a:rPr lang="de-DE"/>
              <a:t>RheinNetz GmbH - Preisblatt vermiedene Netzentgelte 2026 - Basis Referenzpreisblatt Westnetz GmbH</a:t>
            </a:r>
            <a:endParaRPr lang="de-DE" dirty="0"/>
          </a:p>
        </p:txBody>
      </p:sp>
      <p:pic>
        <p:nvPicPr>
          <p:cNvPr id="4" name="Grafik 3" descr="Ein Bild, das Text, Screenshot, Schrift, Zahl enthält.&#10;&#10;KI-generierte Inhalte können fehlerhaft sein.">
            <a:extLst>
              <a:ext uri="{FF2B5EF4-FFF2-40B4-BE49-F238E27FC236}">
                <a16:creationId xmlns:a16="http://schemas.microsoft.com/office/drawing/2014/main" id="{75129B15-F2EE-2650-CF43-CDE25D5246DB}"/>
              </a:ext>
            </a:extLst>
          </p:cNvPr>
          <p:cNvPicPr>
            <a:picLocks noChangeAspect="1"/>
          </p:cNvPicPr>
          <p:nvPr/>
        </p:nvPicPr>
        <p:blipFill>
          <a:blip r:embed="rId2"/>
          <a:stretch>
            <a:fillRect/>
          </a:stretch>
        </p:blipFill>
        <p:spPr>
          <a:xfrm>
            <a:off x="695324" y="4365104"/>
            <a:ext cx="6457623" cy="1008112"/>
          </a:xfrm>
          <a:prstGeom prst="rect">
            <a:avLst/>
          </a:prstGeom>
        </p:spPr>
      </p:pic>
    </p:spTree>
    <p:extLst>
      <p:ext uri="{BB962C8B-B14F-4D97-AF65-F5344CB8AC3E}">
        <p14:creationId xmlns:p14="http://schemas.microsoft.com/office/powerpoint/2010/main" val="24369016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el 7">
            <a:extLst>
              <a:ext uri="{FF2B5EF4-FFF2-40B4-BE49-F238E27FC236}">
                <a16:creationId xmlns:a16="http://schemas.microsoft.com/office/drawing/2014/main" id="{C95DCBDD-187F-3BC5-A4DC-A455CA18FA30}"/>
              </a:ext>
            </a:extLst>
          </p:cNvPr>
          <p:cNvSpPr>
            <a:spLocks noGrp="1"/>
          </p:cNvSpPr>
          <p:nvPr>
            <p:ph type="title"/>
          </p:nvPr>
        </p:nvSpPr>
        <p:spPr>
          <a:xfrm>
            <a:off x="695325" y="1089000"/>
            <a:ext cx="7812687" cy="539800"/>
          </a:xfrm>
        </p:spPr>
        <p:txBody>
          <a:bodyPr/>
          <a:lstStyle/>
          <a:p>
            <a:r>
              <a:rPr lang="de-DE" b="0" dirty="0"/>
              <a:t>2. Abschlagszahlungen </a:t>
            </a:r>
            <a:r>
              <a:rPr lang="de-DE" b="0" baseline="-25000" dirty="0"/>
              <a:t>(2/3)</a:t>
            </a:r>
          </a:p>
        </p:txBody>
      </p:sp>
      <p:sp>
        <p:nvSpPr>
          <p:cNvPr id="13" name="Titel 7">
            <a:extLst>
              <a:ext uri="{FF2B5EF4-FFF2-40B4-BE49-F238E27FC236}">
                <a16:creationId xmlns:a16="http://schemas.microsoft.com/office/drawing/2014/main" id="{4D8C7143-EA24-8C9D-B6E5-626289D8041D}"/>
              </a:ext>
            </a:extLst>
          </p:cNvPr>
          <p:cNvSpPr txBox="1">
            <a:spLocks/>
          </p:cNvSpPr>
          <p:nvPr/>
        </p:nvSpPr>
        <p:spPr bwMode="gray">
          <a:xfrm>
            <a:off x="695325" y="1988840"/>
            <a:ext cx="11017299" cy="3888432"/>
          </a:xfrm>
          <a:prstGeom prst="rect">
            <a:avLst/>
          </a:prstGeom>
        </p:spPr>
        <p:txBody>
          <a:bodyPr vert="horz" lIns="0" tIns="72000" rIns="0" bIns="0" rtlCol="0" anchor="t">
            <a:noAutofit/>
          </a:bodyPr>
          <a:lstStyle>
            <a:lvl1pPr algn="l" defTabSz="914400" rtl="0" eaLnBrk="1" latinLnBrk="0" hangingPunct="1">
              <a:lnSpc>
                <a:spcPct val="100000"/>
              </a:lnSpc>
              <a:spcBef>
                <a:spcPct val="0"/>
              </a:spcBef>
              <a:buNone/>
              <a:defRPr sz="2800" b="1" kern="1200" baseline="0">
                <a:solidFill>
                  <a:schemeClr val="bg2"/>
                </a:solidFill>
                <a:latin typeface="+mj-lt"/>
                <a:ea typeface="+mj-ea"/>
                <a:cs typeface="+mj-cs"/>
              </a:defRPr>
            </a:lvl1pPr>
            <a:lvl2pPr algn="l" eaLnBrk="1" hangingPunct="1">
              <a:defRPr sz="2800" b="1" kern="1200" baseline="0">
                <a:solidFill>
                  <a:schemeClr val="bg2"/>
                </a:solidFill>
                <a:latin typeface="+mj-lt"/>
              </a:defRPr>
            </a:lvl2pPr>
            <a:lvl3pPr algn="l" eaLnBrk="1" hangingPunct="1">
              <a:defRPr sz="2800" b="1" kern="1200" baseline="0">
                <a:solidFill>
                  <a:schemeClr val="bg2"/>
                </a:solidFill>
                <a:latin typeface="+mj-lt"/>
              </a:defRPr>
            </a:lvl3pPr>
            <a:lvl4pPr algn="l" eaLnBrk="1" hangingPunct="1">
              <a:defRPr sz="2800" b="1" kern="1200" baseline="0">
                <a:solidFill>
                  <a:schemeClr val="bg2"/>
                </a:solidFill>
                <a:latin typeface="+mj-lt"/>
              </a:defRPr>
            </a:lvl4pPr>
            <a:lvl5pPr algn="l" eaLnBrk="1" hangingPunct="1">
              <a:defRPr sz="2800" b="1" kern="1200" baseline="0">
                <a:solidFill>
                  <a:schemeClr val="bg2"/>
                </a:solidFill>
                <a:latin typeface="+mj-lt"/>
              </a:defRPr>
            </a:lvl5pPr>
            <a:lvl6pPr algn="l" eaLnBrk="1" hangingPunct="1">
              <a:defRPr sz="2800" b="1" kern="1200" baseline="0">
                <a:solidFill>
                  <a:schemeClr val="bg2"/>
                </a:solidFill>
                <a:latin typeface="+mj-lt"/>
              </a:defRPr>
            </a:lvl6pPr>
            <a:lvl7pPr algn="l" eaLnBrk="1" hangingPunct="1">
              <a:defRPr sz="2800" b="1" kern="1200" baseline="0">
                <a:solidFill>
                  <a:schemeClr val="bg2"/>
                </a:solidFill>
                <a:latin typeface="+mj-lt"/>
              </a:defRPr>
            </a:lvl7pPr>
            <a:lvl8pPr algn="l" eaLnBrk="1" hangingPunct="1">
              <a:defRPr sz="2800" b="1" kern="1200" baseline="0">
                <a:solidFill>
                  <a:schemeClr val="bg2"/>
                </a:solidFill>
                <a:latin typeface="+mj-lt"/>
              </a:defRPr>
            </a:lvl8pPr>
            <a:lvl9pPr algn="l" eaLnBrk="1" hangingPunct="1">
              <a:defRPr sz="2800" b="1" kern="1200" baseline="0">
                <a:solidFill>
                  <a:schemeClr val="bg2"/>
                </a:solidFill>
                <a:latin typeface="+mj-lt"/>
              </a:defRPr>
            </a:lvl9pPr>
          </a:lstStyle>
          <a:p>
            <a:pPr marL="0" marR="0" lvl="0" indent="0" algn="l" defTabSz="914400" rtl="0" eaLnBrk="1" fontAlgn="auto" latinLnBrk="0" hangingPunct="1">
              <a:lnSpc>
                <a:spcPct val="90000"/>
              </a:lnSpc>
              <a:spcBef>
                <a:spcPts val="1000"/>
              </a:spcBef>
              <a:spcAft>
                <a:spcPts val="0"/>
              </a:spcAft>
              <a:buClr>
                <a:srgbClr val="E30613"/>
              </a:buClr>
              <a:buSzTx/>
              <a:buFont typeface="Arial"/>
              <a:buNone/>
              <a:tabLst/>
              <a:defRPr/>
            </a:pPr>
            <a:r>
              <a:rPr kumimoji="0" lang="de-DE" sz="1800" b="1" i="0" u="none" strike="noStrike" kern="1200" cap="none" spc="0" normalizeH="0" baseline="0" noProof="0" dirty="0">
                <a:ln>
                  <a:noFill/>
                </a:ln>
                <a:solidFill>
                  <a:srgbClr val="000000"/>
                </a:solidFill>
                <a:effectLst/>
                <a:uLnTx/>
                <a:uFillTx/>
                <a:latin typeface="Arial"/>
                <a:ea typeface="+mn-ea"/>
                <a:cs typeface="+mn-cs"/>
                <a:sym typeface="+mn-lt"/>
              </a:rPr>
              <a:t>2.2 Netzkunden mit Lastgangzähler</a:t>
            </a:r>
          </a:p>
          <a:p>
            <a:pPr marL="357188" marR="0" lvl="0" indent="-357188" algn="l" defTabSz="914400" rtl="0" eaLnBrk="1" fontAlgn="auto" latinLnBrk="0" hangingPunct="1">
              <a:lnSpc>
                <a:spcPct val="90000"/>
              </a:lnSpc>
              <a:spcBef>
                <a:spcPts val="1000"/>
              </a:spcBef>
              <a:spcAft>
                <a:spcPts val="0"/>
              </a:spcAft>
              <a:buClr>
                <a:srgbClr val="E30613"/>
              </a:buClr>
              <a:buSzTx/>
              <a:buFont typeface="Arial"/>
              <a:buNone/>
              <a:tabLst/>
              <a:defRPr/>
            </a:pPr>
            <a:r>
              <a:rPr kumimoji="0" lang="de-DE" sz="1800" b="0" i="0" u="none" strike="noStrike" kern="1200" cap="none" spc="0" normalizeH="0" baseline="0" noProof="0" dirty="0">
                <a:ln>
                  <a:noFill/>
                </a:ln>
                <a:solidFill>
                  <a:srgbClr val="000000"/>
                </a:solidFill>
                <a:effectLst/>
                <a:uLnTx/>
                <a:uFillTx/>
                <a:latin typeface="Arial"/>
                <a:ea typeface="+mn-ea"/>
                <a:cs typeface="+mn-cs"/>
                <a:sym typeface="+mn-lt"/>
              </a:rPr>
              <a:t>	b) </a:t>
            </a:r>
            <a:r>
              <a:rPr lang="de-DE" sz="1800" b="0" dirty="0">
                <a:solidFill>
                  <a:srgbClr val="000000"/>
                </a:solidFill>
                <a:latin typeface="Arial"/>
                <a:ea typeface="+mn-ea"/>
                <a:cs typeface="+mn-cs"/>
                <a:sym typeface="+mn-lt"/>
              </a:rPr>
              <a:t>Leistungspreis</a:t>
            </a:r>
          </a:p>
          <a:p>
            <a:pPr marL="357188" marR="0" lvl="0" indent="-357188" algn="l" defTabSz="914400" rtl="0" eaLnBrk="1" fontAlgn="auto" latinLnBrk="0" hangingPunct="1">
              <a:lnSpc>
                <a:spcPct val="90000"/>
              </a:lnSpc>
              <a:spcBef>
                <a:spcPts val="1000"/>
              </a:spcBef>
              <a:spcAft>
                <a:spcPts val="0"/>
              </a:spcAft>
              <a:buClr>
                <a:srgbClr val="E30613"/>
              </a:buClr>
              <a:buSzTx/>
              <a:buFont typeface="Arial"/>
              <a:buNone/>
              <a:tabLst/>
              <a:defRPr/>
            </a:pPr>
            <a:endParaRPr kumimoji="0" lang="de-DE" sz="1800" b="0" i="0" u="none" strike="noStrike" kern="1200" cap="none" spc="0" normalizeH="0" baseline="0" noProof="0" dirty="0">
              <a:ln>
                <a:noFill/>
              </a:ln>
              <a:solidFill>
                <a:srgbClr val="000000"/>
              </a:solidFill>
              <a:effectLst/>
              <a:uLnTx/>
              <a:uFillTx/>
              <a:latin typeface="Arial"/>
              <a:ea typeface="+mn-ea"/>
              <a:cs typeface="+mn-cs"/>
              <a:sym typeface="+mn-lt"/>
            </a:endParaRPr>
          </a:p>
          <a:p>
            <a:pPr marL="0" marR="0" lvl="0" indent="0" algn="l" defTabSz="2154238" rtl="0" eaLnBrk="1" fontAlgn="base" latinLnBrk="0" hangingPunct="1">
              <a:lnSpc>
                <a:spcPct val="100000"/>
              </a:lnSpc>
              <a:spcBef>
                <a:spcPct val="0"/>
              </a:spcBef>
              <a:spcAft>
                <a:spcPts val="600"/>
              </a:spcAft>
              <a:buClr>
                <a:srgbClr val="E2001A"/>
              </a:buClr>
              <a:buSzTx/>
              <a:buFontTx/>
              <a:buNone/>
              <a:tabLst/>
              <a:defRPr/>
            </a:pPr>
            <a:r>
              <a:rPr kumimoji="0" lang="de-DE" sz="1800" b="0" i="0" u="none" strike="noStrike" kern="0" cap="none" spc="0" normalizeH="0" baseline="0" noProof="0" dirty="0">
                <a:ln>
                  <a:noFill/>
                </a:ln>
                <a:solidFill>
                  <a:srgbClr val="000000"/>
                </a:solidFill>
                <a:effectLst/>
                <a:uLnTx/>
                <a:uFillTx/>
                <a:latin typeface="Arial"/>
                <a:ea typeface="+mn-ea"/>
                <a:cs typeface="Arial"/>
              </a:rPr>
              <a:t>Im Rahmen der Abschlagszahlungen werden die Faktoren abweichend von der Endabrechnung aus abrechnungstechnischen Gründen auf die jeweiligen Preise und nicht auf die Leistung angewendet. Die vorläufigen Skalierungs- und Anteilsfaktoren sind dem Preisblatt des Vorvorjahres Punkt 3. Endabrechnung entnommen.</a:t>
            </a:r>
          </a:p>
          <a:p>
            <a:pPr marL="0" marR="0" lvl="0" indent="0" algn="l" defTabSz="2154238" rtl="0" eaLnBrk="1" fontAlgn="base" latinLnBrk="0" hangingPunct="1">
              <a:lnSpc>
                <a:spcPct val="100000"/>
              </a:lnSpc>
              <a:spcBef>
                <a:spcPct val="0"/>
              </a:spcBef>
              <a:spcAft>
                <a:spcPts val="600"/>
              </a:spcAft>
              <a:buClr>
                <a:srgbClr val="E2001A"/>
              </a:buClr>
              <a:buSzTx/>
              <a:buFontTx/>
              <a:buNone/>
              <a:tabLst/>
              <a:defRPr/>
            </a:pPr>
            <a:endParaRPr kumimoji="0" lang="de-DE" sz="1800" b="0" i="0" u="none" strike="noStrike" kern="0" cap="none" spc="0" normalizeH="0" baseline="0" noProof="0" dirty="0">
              <a:ln>
                <a:noFill/>
              </a:ln>
              <a:solidFill>
                <a:srgbClr val="000000"/>
              </a:solidFill>
              <a:effectLst/>
              <a:uLnTx/>
              <a:uFillTx/>
              <a:latin typeface="Arial"/>
              <a:ea typeface="+mn-ea"/>
              <a:cs typeface="Arial"/>
            </a:endParaRPr>
          </a:p>
          <a:p>
            <a:pPr marL="0" marR="0" lvl="0" indent="0" algn="l" defTabSz="914400" rtl="0" eaLnBrk="1" fontAlgn="base" latinLnBrk="0" hangingPunct="1">
              <a:lnSpc>
                <a:spcPct val="100000"/>
              </a:lnSpc>
              <a:spcBef>
                <a:spcPct val="0"/>
              </a:spcBef>
              <a:spcAft>
                <a:spcPts val="600"/>
              </a:spcAft>
              <a:buClr>
                <a:srgbClr val="E2001A"/>
              </a:buClr>
              <a:buSzTx/>
              <a:buFontTx/>
              <a:buNone/>
              <a:tabLst/>
              <a:defRPr/>
            </a:pPr>
            <a:r>
              <a:rPr kumimoji="0" lang="de-DE" sz="1800" b="0" i="0" u="none" strike="noStrike" kern="0" cap="none" spc="0" normalizeH="0" baseline="0" noProof="0" dirty="0">
                <a:ln>
                  <a:noFill/>
                </a:ln>
                <a:solidFill>
                  <a:srgbClr val="000000"/>
                </a:solidFill>
                <a:effectLst/>
                <a:uLnTx/>
                <a:uFillTx/>
                <a:latin typeface="Arial"/>
                <a:ea typeface="+mn-ea"/>
                <a:cs typeface="Arial"/>
              </a:rPr>
              <a:t>Auf Grund von Prognoseungenauigkeiten hinsichtlich der zu erwartenden Einspeiseleistung kommt zusätzlich ein Abschlagsfaktor zur Anwendung. Die vorläufige Leistung in kW ermittelt sich aus der monatlichen Einspeisemenge dividiert durch die Anzahl der Stunden in dem jeweiligen Monat. Diese wird tagesanteilig monatlich abgerechnet.</a:t>
            </a:r>
          </a:p>
          <a:p>
            <a:pPr marL="357188" marR="0" lvl="0" indent="-357188" algn="l" defTabSz="914400" rtl="0" eaLnBrk="1" fontAlgn="auto" latinLnBrk="0" hangingPunct="1">
              <a:lnSpc>
                <a:spcPct val="90000"/>
              </a:lnSpc>
              <a:spcBef>
                <a:spcPts val="1000"/>
              </a:spcBef>
              <a:spcAft>
                <a:spcPts val="0"/>
              </a:spcAft>
              <a:buClr>
                <a:srgbClr val="E30613"/>
              </a:buClr>
              <a:buSzTx/>
              <a:buFont typeface="Arial"/>
              <a:buNone/>
              <a:tabLst/>
              <a:defRPr/>
            </a:pPr>
            <a:endParaRPr kumimoji="0" lang="de-DE" sz="1800" b="0" i="0" u="none" strike="noStrike" kern="1200" cap="none" spc="0" normalizeH="0" baseline="0" noProof="0" dirty="0">
              <a:ln>
                <a:noFill/>
              </a:ln>
              <a:solidFill>
                <a:srgbClr val="000000"/>
              </a:solidFill>
              <a:effectLst/>
              <a:uLnTx/>
              <a:uFillTx/>
              <a:latin typeface="Arial"/>
              <a:ea typeface="+mn-ea"/>
              <a:cs typeface="+mn-cs"/>
              <a:sym typeface="+mn-lt"/>
            </a:endParaRPr>
          </a:p>
        </p:txBody>
      </p:sp>
      <p:sp>
        <p:nvSpPr>
          <p:cNvPr id="6" name="Fußzeilenplatzhalter 2">
            <a:extLst>
              <a:ext uri="{FF2B5EF4-FFF2-40B4-BE49-F238E27FC236}">
                <a16:creationId xmlns:a16="http://schemas.microsoft.com/office/drawing/2014/main" id="{6B44C9D8-BE39-CFFC-EC93-5E9D7A8C6B7C}"/>
              </a:ext>
            </a:extLst>
          </p:cNvPr>
          <p:cNvSpPr>
            <a:spLocks noGrp="1"/>
          </p:cNvSpPr>
          <p:nvPr>
            <p:ph type="ftr" sz="quarter" idx="11"/>
          </p:nvPr>
        </p:nvSpPr>
        <p:spPr>
          <a:xfrm>
            <a:off x="504000" y="287863"/>
            <a:ext cx="4319638" cy="180274"/>
          </a:xfrm>
        </p:spPr>
        <p:txBody>
          <a:bodyPr/>
          <a:lstStyle/>
          <a:p>
            <a:r>
              <a:rPr lang="de-DE"/>
              <a:t>RheinNetz GmbH - Preisblatt vermiedene Netzentgelte 2026 - Basis Referenzpreisblatt Westnetz GmbH</a:t>
            </a:r>
            <a:endParaRPr lang="de-DE" dirty="0"/>
          </a:p>
        </p:txBody>
      </p:sp>
    </p:spTree>
    <p:extLst>
      <p:ext uri="{BB962C8B-B14F-4D97-AF65-F5344CB8AC3E}">
        <p14:creationId xmlns:p14="http://schemas.microsoft.com/office/powerpoint/2010/main" val="38056885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el 7">
            <a:extLst>
              <a:ext uri="{FF2B5EF4-FFF2-40B4-BE49-F238E27FC236}">
                <a16:creationId xmlns:a16="http://schemas.microsoft.com/office/drawing/2014/main" id="{C95DCBDD-187F-3BC5-A4DC-A455CA18FA30}"/>
              </a:ext>
            </a:extLst>
          </p:cNvPr>
          <p:cNvSpPr>
            <a:spLocks noGrp="1"/>
          </p:cNvSpPr>
          <p:nvPr>
            <p:ph type="title"/>
          </p:nvPr>
        </p:nvSpPr>
        <p:spPr>
          <a:xfrm>
            <a:off x="695325" y="1089000"/>
            <a:ext cx="7812687" cy="539800"/>
          </a:xfrm>
        </p:spPr>
        <p:txBody>
          <a:bodyPr/>
          <a:lstStyle/>
          <a:p>
            <a:r>
              <a:rPr lang="de-DE" b="0" dirty="0"/>
              <a:t>2. Abschlagszahlungen </a:t>
            </a:r>
            <a:r>
              <a:rPr lang="de-DE" b="0" baseline="-25000" dirty="0"/>
              <a:t>(3/3)</a:t>
            </a:r>
          </a:p>
        </p:txBody>
      </p:sp>
      <p:sp>
        <p:nvSpPr>
          <p:cNvPr id="13" name="Titel 7">
            <a:extLst>
              <a:ext uri="{FF2B5EF4-FFF2-40B4-BE49-F238E27FC236}">
                <a16:creationId xmlns:a16="http://schemas.microsoft.com/office/drawing/2014/main" id="{4D8C7143-EA24-8C9D-B6E5-626289D8041D}"/>
              </a:ext>
            </a:extLst>
          </p:cNvPr>
          <p:cNvSpPr txBox="1">
            <a:spLocks/>
          </p:cNvSpPr>
          <p:nvPr/>
        </p:nvSpPr>
        <p:spPr bwMode="gray">
          <a:xfrm>
            <a:off x="695325" y="1988840"/>
            <a:ext cx="11017299" cy="539800"/>
          </a:xfrm>
          <a:prstGeom prst="rect">
            <a:avLst/>
          </a:prstGeom>
        </p:spPr>
        <p:txBody>
          <a:bodyPr vert="horz" lIns="0" tIns="72000" rIns="0" bIns="0" rtlCol="0" anchor="t">
            <a:noAutofit/>
          </a:bodyPr>
          <a:lstStyle>
            <a:lvl1pPr algn="l" defTabSz="914400" rtl="0" eaLnBrk="1" latinLnBrk="0" hangingPunct="1">
              <a:lnSpc>
                <a:spcPct val="100000"/>
              </a:lnSpc>
              <a:spcBef>
                <a:spcPct val="0"/>
              </a:spcBef>
              <a:buNone/>
              <a:defRPr sz="2800" b="1" kern="1200" baseline="0">
                <a:solidFill>
                  <a:schemeClr val="bg2"/>
                </a:solidFill>
                <a:latin typeface="+mj-lt"/>
                <a:ea typeface="+mj-ea"/>
                <a:cs typeface="+mj-cs"/>
              </a:defRPr>
            </a:lvl1pPr>
            <a:lvl2pPr algn="l" eaLnBrk="1" hangingPunct="1">
              <a:defRPr sz="2800" b="1" kern="1200" baseline="0">
                <a:solidFill>
                  <a:schemeClr val="bg2"/>
                </a:solidFill>
                <a:latin typeface="+mj-lt"/>
              </a:defRPr>
            </a:lvl2pPr>
            <a:lvl3pPr algn="l" eaLnBrk="1" hangingPunct="1">
              <a:defRPr sz="2800" b="1" kern="1200" baseline="0">
                <a:solidFill>
                  <a:schemeClr val="bg2"/>
                </a:solidFill>
                <a:latin typeface="+mj-lt"/>
              </a:defRPr>
            </a:lvl3pPr>
            <a:lvl4pPr algn="l" eaLnBrk="1" hangingPunct="1">
              <a:defRPr sz="2800" b="1" kern="1200" baseline="0">
                <a:solidFill>
                  <a:schemeClr val="bg2"/>
                </a:solidFill>
                <a:latin typeface="+mj-lt"/>
              </a:defRPr>
            </a:lvl4pPr>
            <a:lvl5pPr algn="l" eaLnBrk="1" hangingPunct="1">
              <a:defRPr sz="2800" b="1" kern="1200" baseline="0">
                <a:solidFill>
                  <a:schemeClr val="bg2"/>
                </a:solidFill>
                <a:latin typeface="+mj-lt"/>
              </a:defRPr>
            </a:lvl5pPr>
            <a:lvl6pPr algn="l" eaLnBrk="1" hangingPunct="1">
              <a:defRPr sz="2800" b="1" kern="1200" baseline="0">
                <a:solidFill>
                  <a:schemeClr val="bg2"/>
                </a:solidFill>
                <a:latin typeface="+mj-lt"/>
              </a:defRPr>
            </a:lvl6pPr>
            <a:lvl7pPr algn="l" eaLnBrk="1" hangingPunct="1">
              <a:defRPr sz="2800" b="1" kern="1200" baseline="0">
                <a:solidFill>
                  <a:schemeClr val="bg2"/>
                </a:solidFill>
                <a:latin typeface="+mj-lt"/>
              </a:defRPr>
            </a:lvl7pPr>
            <a:lvl8pPr algn="l" eaLnBrk="1" hangingPunct="1">
              <a:defRPr sz="2800" b="1" kern="1200" baseline="0">
                <a:solidFill>
                  <a:schemeClr val="bg2"/>
                </a:solidFill>
                <a:latin typeface="+mj-lt"/>
              </a:defRPr>
            </a:lvl8pPr>
            <a:lvl9pPr algn="l" eaLnBrk="1" hangingPunct="1">
              <a:defRPr sz="2800" b="1" kern="1200" baseline="0">
                <a:solidFill>
                  <a:schemeClr val="bg2"/>
                </a:solidFill>
                <a:latin typeface="+mj-lt"/>
              </a:defRPr>
            </a:lvl9pPr>
          </a:lstStyle>
          <a:p>
            <a:pPr marL="0" marR="0" lvl="0" indent="0" algn="l" defTabSz="914400" rtl="0" eaLnBrk="1" fontAlgn="auto" latinLnBrk="0" hangingPunct="1">
              <a:lnSpc>
                <a:spcPct val="90000"/>
              </a:lnSpc>
              <a:spcBef>
                <a:spcPts val="1000"/>
              </a:spcBef>
              <a:spcAft>
                <a:spcPts val="0"/>
              </a:spcAft>
              <a:buClr>
                <a:srgbClr val="E30613"/>
              </a:buClr>
              <a:buSzTx/>
              <a:buFont typeface="Arial"/>
              <a:buNone/>
              <a:tabLst/>
              <a:defRPr/>
            </a:pPr>
            <a:r>
              <a:rPr kumimoji="0" lang="de-DE" sz="1800" b="0" i="0" u="none" strike="noStrike" kern="1200" cap="none" spc="0" normalizeH="0" baseline="0" noProof="0" dirty="0">
                <a:ln>
                  <a:noFill/>
                </a:ln>
                <a:solidFill>
                  <a:srgbClr val="000000"/>
                </a:solidFill>
                <a:effectLst/>
                <a:uLnTx/>
                <a:uFillTx/>
                <a:latin typeface="Arial"/>
                <a:ea typeface="+mn-ea"/>
                <a:cs typeface="+mn-cs"/>
                <a:sym typeface="+mn-lt"/>
              </a:rPr>
              <a:t>b) 1. verstetigte Bewertung</a:t>
            </a:r>
          </a:p>
        </p:txBody>
      </p:sp>
      <p:sp>
        <p:nvSpPr>
          <p:cNvPr id="6" name="Fußzeilenplatzhalter 2">
            <a:extLst>
              <a:ext uri="{FF2B5EF4-FFF2-40B4-BE49-F238E27FC236}">
                <a16:creationId xmlns:a16="http://schemas.microsoft.com/office/drawing/2014/main" id="{6B44C9D8-BE39-CFFC-EC93-5E9D7A8C6B7C}"/>
              </a:ext>
            </a:extLst>
          </p:cNvPr>
          <p:cNvSpPr>
            <a:spLocks noGrp="1"/>
          </p:cNvSpPr>
          <p:nvPr>
            <p:ph type="ftr" sz="quarter" idx="11"/>
          </p:nvPr>
        </p:nvSpPr>
        <p:spPr>
          <a:xfrm>
            <a:off x="504000" y="287863"/>
            <a:ext cx="4319638" cy="180274"/>
          </a:xfrm>
        </p:spPr>
        <p:txBody>
          <a:bodyPr/>
          <a:lstStyle/>
          <a:p>
            <a:r>
              <a:rPr lang="de-DE"/>
              <a:t>RheinNetz GmbH - Preisblatt vermiedene Netzentgelte 2026 - Basis Referenzpreisblatt Westnetz GmbH</a:t>
            </a:r>
            <a:endParaRPr lang="de-DE" dirty="0"/>
          </a:p>
        </p:txBody>
      </p:sp>
      <p:sp>
        <p:nvSpPr>
          <p:cNvPr id="5" name="Titel 7">
            <a:extLst>
              <a:ext uri="{FF2B5EF4-FFF2-40B4-BE49-F238E27FC236}">
                <a16:creationId xmlns:a16="http://schemas.microsoft.com/office/drawing/2014/main" id="{86429EC4-4635-FD80-5831-A48195A03BA8}"/>
              </a:ext>
            </a:extLst>
          </p:cNvPr>
          <p:cNvSpPr txBox="1">
            <a:spLocks/>
          </p:cNvSpPr>
          <p:nvPr/>
        </p:nvSpPr>
        <p:spPr bwMode="gray">
          <a:xfrm>
            <a:off x="695325" y="4401368"/>
            <a:ext cx="11017299" cy="539800"/>
          </a:xfrm>
          <a:prstGeom prst="rect">
            <a:avLst/>
          </a:prstGeom>
        </p:spPr>
        <p:txBody>
          <a:bodyPr vert="horz" lIns="0" tIns="72000" rIns="0" bIns="0" rtlCol="0" anchor="t">
            <a:noAutofit/>
          </a:bodyPr>
          <a:lstStyle>
            <a:lvl1pPr algn="l" defTabSz="914400" rtl="0" eaLnBrk="1" latinLnBrk="0" hangingPunct="1">
              <a:lnSpc>
                <a:spcPct val="100000"/>
              </a:lnSpc>
              <a:spcBef>
                <a:spcPct val="0"/>
              </a:spcBef>
              <a:buNone/>
              <a:defRPr sz="2800" b="1" kern="1200" baseline="0">
                <a:solidFill>
                  <a:schemeClr val="bg2"/>
                </a:solidFill>
                <a:latin typeface="+mj-lt"/>
                <a:ea typeface="+mj-ea"/>
                <a:cs typeface="+mj-cs"/>
              </a:defRPr>
            </a:lvl1pPr>
            <a:lvl2pPr algn="l" eaLnBrk="1" hangingPunct="1">
              <a:defRPr sz="2800" b="1" kern="1200" baseline="0">
                <a:solidFill>
                  <a:schemeClr val="bg2"/>
                </a:solidFill>
                <a:latin typeface="+mj-lt"/>
              </a:defRPr>
            </a:lvl2pPr>
            <a:lvl3pPr algn="l" eaLnBrk="1" hangingPunct="1">
              <a:defRPr sz="2800" b="1" kern="1200" baseline="0">
                <a:solidFill>
                  <a:schemeClr val="bg2"/>
                </a:solidFill>
                <a:latin typeface="+mj-lt"/>
              </a:defRPr>
            </a:lvl3pPr>
            <a:lvl4pPr algn="l" eaLnBrk="1" hangingPunct="1">
              <a:defRPr sz="2800" b="1" kern="1200" baseline="0">
                <a:solidFill>
                  <a:schemeClr val="bg2"/>
                </a:solidFill>
                <a:latin typeface="+mj-lt"/>
              </a:defRPr>
            </a:lvl4pPr>
            <a:lvl5pPr algn="l" eaLnBrk="1" hangingPunct="1">
              <a:defRPr sz="2800" b="1" kern="1200" baseline="0">
                <a:solidFill>
                  <a:schemeClr val="bg2"/>
                </a:solidFill>
                <a:latin typeface="+mj-lt"/>
              </a:defRPr>
            </a:lvl5pPr>
            <a:lvl6pPr algn="l" eaLnBrk="1" hangingPunct="1">
              <a:defRPr sz="2800" b="1" kern="1200" baseline="0">
                <a:solidFill>
                  <a:schemeClr val="bg2"/>
                </a:solidFill>
                <a:latin typeface="+mj-lt"/>
              </a:defRPr>
            </a:lvl6pPr>
            <a:lvl7pPr algn="l" eaLnBrk="1" hangingPunct="1">
              <a:defRPr sz="2800" b="1" kern="1200" baseline="0">
                <a:solidFill>
                  <a:schemeClr val="bg2"/>
                </a:solidFill>
                <a:latin typeface="+mj-lt"/>
              </a:defRPr>
            </a:lvl7pPr>
            <a:lvl8pPr algn="l" eaLnBrk="1" hangingPunct="1">
              <a:defRPr sz="2800" b="1" kern="1200" baseline="0">
                <a:solidFill>
                  <a:schemeClr val="bg2"/>
                </a:solidFill>
                <a:latin typeface="+mj-lt"/>
              </a:defRPr>
            </a:lvl8pPr>
            <a:lvl9pPr algn="l" eaLnBrk="1" hangingPunct="1">
              <a:defRPr sz="2800" b="1" kern="1200" baseline="0">
                <a:solidFill>
                  <a:schemeClr val="bg2"/>
                </a:solidFill>
                <a:latin typeface="+mj-lt"/>
              </a:defRPr>
            </a:lvl9pPr>
          </a:lstStyle>
          <a:p>
            <a:pPr marL="0" marR="0" lvl="0" indent="0" algn="l" defTabSz="914400" rtl="0" eaLnBrk="1" fontAlgn="auto" latinLnBrk="0" hangingPunct="1">
              <a:lnSpc>
                <a:spcPct val="90000"/>
              </a:lnSpc>
              <a:spcBef>
                <a:spcPts val="1000"/>
              </a:spcBef>
              <a:spcAft>
                <a:spcPts val="0"/>
              </a:spcAft>
              <a:buClr>
                <a:srgbClr val="E30613"/>
              </a:buClr>
              <a:buSzTx/>
              <a:buFont typeface="Arial"/>
              <a:buNone/>
              <a:tabLst/>
              <a:defRPr/>
            </a:pPr>
            <a:r>
              <a:rPr kumimoji="0" lang="de-DE" sz="1800" b="0" i="0" u="none" strike="noStrike" kern="1200" cap="none" spc="0" normalizeH="0" baseline="0" noProof="0" dirty="0">
                <a:ln>
                  <a:noFill/>
                </a:ln>
                <a:solidFill>
                  <a:srgbClr val="000000"/>
                </a:solidFill>
                <a:effectLst/>
                <a:uLnTx/>
                <a:uFillTx/>
                <a:latin typeface="Arial"/>
                <a:ea typeface="+mn-ea"/>
                <a:cs typeface="+mn-cs"/>
                <a:sym typeface="+mn-lt"/>
              </a:rPr>
              <a:t>b) 2. Leistungspreis IST-Bewertung</a:t>
            </a:r>
          </a:p>
        </p:txBody>
      </p:sp>
      <p:pic>
        <p:nvPicPr>
          <p:cNvPr id="4" name="Grafik 3" descr="Ein Bild, das Text, Screenshot, Schrift, Zahl enthält.&#10;&#10;KI-generierte Inhalte können fehlerhaft sein.">
            <a:extLst>
              <a:ext uri="{FF2B5EF4-FFF2-40B4-BE49-F238E27FC236}">
                <a16:creationId xmlns:a16="http://schemas.microsoft.com/office/drawing/2014/main" id="{11298487-9061-A1CD-3444-7337797A4B8C}"/>
              </a:ext>
            </a:extLst>
          </p:cNvPr>
          <p:cNvPicPr>
            <a:picLocks noChangeAspect="1"/>
          </p:cNvPicPr>
          <p:nvPr/>
        </p:nvPicPr>
        <p:blipFill>
          <a:blip r:embed="rId2"/>
          <a:stretch>
            <a:fillRect/>
          </a:stretch>
        </p:blipFill>
        <p:spPr>
          <a:xfrm>
            <a:off x="695324" y="2570385"/>
            <a:ext cx="7632923" cy="1543044"/>
          </a:xfrm>
          <a:prstGeom prst="rect">
            <a:avLst/>
          </a:prstGeom>
        </p:spPr>
      </p:pic>
      <p:pic>
        <p:nvPicPr>
          <p:cNvPr id="11" name="Grafik 10" descr="Ein Bild, das Text, Screenshot, Schrift, Zahl enthält.&#10;&#10;KI-generierte Inhalte können fehlerhaft sein.">
            <a:extLst>
              <a:ext uri="{FF2B5EF4-FFF2-40B4-BE49-F238E27FC236}">
                <a16:creationId xmlns:a16="http://schemas.microsoft.com/office/drawing/2014/main" id="{34AE585F-414B-8C45-3FF9-A613344E20F8}"/>
              </a:ext>
            </a:extLst>
          </p:cNvPr>
          <p:cNvPicPr>
            <a:picLocks noChangeAspect="1"/>
          </p:cNvPicPr>
          <p:nvPr/>
        </p:nvPicPr>
        <p:blipFill>
          <a:blip r:embed="rId3"/>
          <a:stretch>
            <a:fillRect/>
          </a:stretch>
        </p:blipFill>
        <p:spPr>
          <a:xfrm>
            <a:off x="695323" y="4941168"/>
            <a:ext cx="7858921" cy="1368152"/>
          </a:xfrm>
          <a:prstGeom prst="rect">
            <a:avLst/>
          </a:prstGeom>
        </p:spPr>
      </p:pic>
    </p:spTree>
    <p:extLst>
      <p:ext uri="{BB962C8B-B14F-4D97-AF65-F5344CB8AC3E}">
        <p14:creationId xmlns:p14="http://schemas.microsoft.com/office/powerpoint/2010/main" val="38786783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RheinNetz Template">
  <a:themeElements>
    <a:clrScheme name="RheinEnergie">
      <a:dk1>
        <a:srgbClr val="333333"/>
      </a:dk1>
      <a:lt1>
        <a:srgbClr val="FFFFFF"/>
      </a:lt1>
      <a:dk2>
        <a:srgbClr val="E8E8E8"/>
      </a:dk2>
      <a:lt2>
        <a:srgbClr val="E30613"/>
      </a:lt2>
      <a:accent1>
        <a:srgbClr val="CCCCCC"/>
      </a:accent1>
      <a:accent2>
        <a:srgbClr val="999999"/>
      </a:accent2>
      <a:accent3>
        <a:srgbClr val="666666"/>
      </a:accent3>
      <a:accent4>
        <a:srgbClr val="039EE0"/>
      </a:accent4>
      <a:accent5>
        <a:srgbClr val="F06F00"/>
      </a:accent5>
      <a:accent6>
        <a:srgbClr val="5CA602"/>
      </a:accent6>
      <a:hlink>
        <a:srgbClr val="999999"/>
      </a:hlink>
      <a:folHlink>
        <a:srgbClr val="CCCCCC"/>
      </a:folHlink>
    </a:clrScheme>
    <a:fontScheme name="Arial">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bg2"/>
        </a:solidFill>
        <a:ln>
          <a:noFill/>
        </a:ln>
      </a:spPr>
      <a:bodyPr rot="0" spcFirstLastPara="0" vertOverflow="overflow" horzOverflow="overflow" vert="horz" wrap="square" lIns="0" tIns="0" rIns="0" bIns="0" numCol="1" spcCol="0" rtlCol="0" fromWordArt="0" anchor="ctr" anchorCtr="0" forceAA="0" compatLnSpc="1">
        <a:prstTxWarp prst="textNoShape">
          <a:avLst/>
        </a:prstTxWarp>
        <a:noAutofit/>
      </a:bodyPr>
      <a:lstStyle>
        <a:defPPr marL="216000" indent="-216000" algn="ctr">
          <a:spcBef>
            <a:spcPts val="300"/>
          </a:spcBef>
          <a:spcAft>
            <a:spcPts val="300"/>
          </a:spcAft>
          <a:buClr>
            <a:schemeClr val="bg1"/>
          </a:buClr>
          <a:buFont typeface="Courier New" panose="02070309020205020404" pitchFamily="49" charset="0"/>
          <a:buChar char="o"/>
          <a:defRPr sz="1200" dirty="0" err="1" smtClean="0"/>
        </a:defPPr>
      </a:lstStyle>
      <a:style>
        <a:lnRef idx="2">
          <a:schemeClr val="accent1">
            <a:shade val="50000"/>
          </a:schemeClr>
        </a:lnRef>
        <a:fillRef idx="1">
          <a:schemeClr val="accent1"/>
        </a:fillRef>
        <a:effectRef idx="0">
          <a:schemeClr val="accent1"/>
        </a:effectRef>
        <a:fontRef idx="minor">
          <a:schemeClr val="lt1"/>
        </a:fontRef>
      </a:style>
    </a:spDef>
    <a:lnDef>
      <a:spPr>
        <a:ln w="19050">
          <a:solidFill>
            <a:schemeClr val="bg2"/>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lIns="0" tIns="0" rIns="0" bIns="0" rtlCol="0">
        <a:noAutofit/>
      </a:bodyPr>
      <a:lstStyle>
        <a:defPPr marL="216000" indent="-216000" algn="l">
          <a:lnSpc>
            <a:spcPct val="110000"/>
          </a:lnSpc>
          <a:spcBef>
            <a:spcPts val="300"/>
          </a:spcBef>
          <a:spcAft>
            <a:spcPts val="300"/>
          </a:spcAft>
          <a:buClr>
            <a:schemeClr val="bg2"/>
          </a:buClr>
          <a:buFont typeface="Courier New" panose="02070309020205020404" pitchFamily="49" charset="0"/>
          <a:buChar char="o"/>
          <a:defRPr sz="1200" dirty="0" err="1" smtClean="0"/>
        </a:defPPr>
      </a:lstStyle>
    </a:txDef>
  </a:objectDefaults>
  <a:extraClrSchemeLst/>
  <a:extLst>
    <a:ext uri="{05A4C25C-085E-4340-85A3-A5531E510DB2}">
      <thm15:themeFamily xmlns:thm15="http://schemas.microsoft.com/office/thememl/2012/main" name="RheinEnergie_Template_10_EXP.potx" id="{A566890C-1E6E-4FA3-82BA-F43D29E96C97}" vid="{9C129E09-D0BE-4BDD-9B30-456E1862C0ED}"/>
    </a:ext>
  </a:extLst>
</a:theme>
</file>

<file path=ppt/theme/theme2.xml><?xml version="1.0" encoding="utf-8"?>
<a:theme xmlns:a="http://schemas.openxmlformats.org/drawingml/2006/main" name="Office">
  <a:themeElements>
    <a:clrScheme name="RheinEnergie">
      <a:dk1>
        <a:srgbClr val="333333"/>
      </a:dk1>
      <a:lt1>
        <a:srgbClr val="FFFFFF"/>
      </a:lt1>
      <a:dk2>
        <a:srgbClr val="EEEEEE"/>
      </a:dk2>
      <a:lt2>
        <a:srgbClr val="E30613"/>
      </a:lt2>
      <a:accent1>
        <a:srgbClr val="CCCCCC"/>
      </a:accent1>
      <a:accent2>
        <a:srgbClr val="999999"/>
      </a:accent2>
      <a:accent3>
        <a:srgbClr val="666666"/>
      </a:accent3>
      <a:accent4>
        <a:srgbClr val="039EE0"/>
      </a:accent4>
      <a:accent5>
        <a:srgbClr val="F06F00"/>
      </a:accent5>
      <a:accent6>
        <a:srgbClr val="5CA602"/>
      </a:accent6>
      <a:hlink>
        <a:srgbClr val="999999"/>
      </a:hlink>
      <a:folHlink>
        <a:srgbClr val="CCCCCC"/>
      </a:folHlink>
    </a:clrScheme>
    <a:fontScheme name="Arial">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a:themeElements>
    <a:clrScheme name="RheinEnergie">
      <a:dk1>
        <a:srgbClr val="333333"/>
      </a:dk1>
      <a:lt1>
        <a:srgbClr val="FFFFFF"/>
      </a:lt1>
      <a:dk2>
        <a:srgbClr val="EEEEEE"/>
      </a:dk2>
      <a:lt2>
        <a:srgbClr val="E30613"/>
      </a:lt2>
      <a:accent1>
        <a:srgbClr val="CCCCCC"/>
      </a:accent1>
      <a:accent2>
        <a:srgbClr val="999999"/>
      </a:accent2>
      <a:accent3>
        <a:srgbClr val="666666"/>
      </a:accent3>
      <a:accent4>
        <a:srgbClr val="039EE0"/>
      </a:accent4>
      <a:accent5>
        <a:srgbClr val="F06F00"/>
      </a:accent5>
      <a:accent6>
        <a:srgbClr val="5CA602"/>
      </a:accent6>
      <a:hlink>
        <a:srgbClr val="999999"/>
      </a:hlink>
      <a:folHlink>
        <a:srgbClr val="CCCCCC"/>
      </a:folHlink>
    </a:clrScheme>
    <a:fontScheme name="Arial">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kument" ma:contentTypeID="0x01010092E5FD0FACC1A441A3B98524628D82BB" ma:contentTypeVersion="18" ma:contentTypeDescription="Ein neues Dokument erstellen." ma:contentTypeScope="" ma:versionID="ca91d1d73b96296e36ac805fd617baf7">
  <xsd:schema xmlns:xsd="http://www.w3.org/2001/XMLSchema" xmlns:xs="http://www.w3.org/2001/XMLSchema" xmlns:p="http://schemas.microsoft.com/office/2006/metadata/properties" xmlns:ns3="81b2a3e8-42da-4da6-905d-11a8afbb605c" xmlns:ns4="a316b092-a2a1-4f3b-b455-46c1e19af03e" targetNamespace="http://schemas.microsoft.com/office/2006/metadata/properties" ma:root="true" ma:fieldsID="c25dfe43a6d077542e50f2e8cf508a91" ns3:_="" ns4:_="">
    <xsd:import namespace="81b2a3e8-42da-4da6-905d-11a8afbb605c"/>
    <xsd:import namespace="a316b092-a2a1-4f3b-b455-46c1e19af03e"/>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MediaServiceDateTaken" minOccurs="0"/>
                <xsd:element ref="ns4:MediaServiceAutoTags" minOccurs="0"/>
                <xsd:element ref="ns4:MediaServiceOCR" minOccurs="0"/>
                <xsd:element ref="ns4:MediaServiceGenerationTime" minOccurs="0"/>
                <xsd:element ref="ns4:MediaServiceEventHashCode" minOccurs="0"/>
                <xsd:element ref="ns4:MediaServiceAutoKeyPoints" minOccurs="0"/>
                <xsd:element ref="ns4:MediaServiceKeyPoints" minOccurs="0"/>
                <xsd:element ref="ns4:MediaServiceLocation" minOccurs="0"/>
                <xsd:element ref="ns4:MediaLengthInSeconds" minOccurs="0"/>
                <xsd:element ref="ns4:_activity" minOccurs="0"/>
                <xsd:element ref="ns4:MediaServiceSearchProperties" minOccurs="0"/>
                <xsd:element ref="ns4:MediaServiceObjectDetectorVersions" minOccurs="0"/>
                <xsd:element ref="ns4:MediaServiceSystemTag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1b2a3e8-42da-4da6-905d-11a8afbb605c" elementFormDefault="qualified">
    <xsd:import namespace="http://schemas.microsoft.com/office/2006/documentManagement/types"/>
    <xsd:import namespace="http://schemas.microsoft.com/office/infopath/2007/PartnerControls"/>
    <xsd:element name="SharedWithUsers" ma:index="8" nillable="true" ma:displayName="Freigegeben für"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Freigegeben für - Details" ma:internalName="SharedWithDetails" ma:readOnly="true">
      <xsd:simpleType>
        <xsd:restriction base="dms:Note">
          <xsd:maxLength value="255"/>
        </xsd:restriction>
      </xsd:simpleType>
    </xsd:element>
    <xsd:element name="SharingHintHash" ma:index="10" nillable="true" ma:displayName="Freigabehinweishash"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a316b092-a2a1-4f3b-b455-46c1e19af03e"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DateTaken" ma:index="13" nillable="true" ma:displayName="MediaServiceDateTaken" ma:hidden="true" ma:internalName="MediaServiceDateTaken" ma:readOnly="true">
      <xsd:simpleType>
        <xsd:restriction base="dms:Text"/>
      </xsd:simpleType>
    </xsd:element>
    <xsd:element name="MediaServiceAutoTags" ma:index="14" nillable="true" ma:displayName="Tags" ma:internalName="MediaServiceAutoTag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ServiceLocation" ma:index="20" nillable="true" ma:displayName="Location" ma:internalName="MediaServiceLocation" ma:readOnly="true">
      <xsd:simpleType>
        <xsd:restriction base="dms:Text"/>
      </xsd:simpleType>
    </xsd:element>
    <xsd:element name="MediaLengthInSeconds" ma:index="21" nillable="true" ma:displayName="Length (seconds)" ma:internalName="MediaLengthInSeconds" ma:readOnly="true">
      <xsd:simpleType>
        <xsd:restriction base="dms:Unknown"/>
      </xsd:simpleType>
    </xsd:element>
    <xsd:element name="_activity" ma:index="22" nillable="true" ma:displayName="_activity" ma:hidden="true" ma:internalName="_activity">
      <xsd:simpleType>
        <xsd:restriction base="dms:Note"/>
      </xsd:simpleType>
    </xsd:element>
    <xsd:element name="MediaServiceSearchProperties" ma:index="23" nillable="true" ma:displayName="MediaServiceSearchProperties" ma:hidden="true" ma:internalName="MediaServiceSearchProperties" ma:readOnly="true">
      <xsd:simpleType>
        <xsd:restriction base="dms:Note"/>
      </xsd:simple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ystemTags" ma:index="25" nillable="true" ma:displayName="MediaServiceSystemTags" ma:hidden="true" ma:internalName="MediaServiceSystemTag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altstyp"/>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_activity xmlns="a316b092-a2a1-4f3b-b455-46c1e19af03e" xsi:nil="true"/>
  </documentManagement>
</p:properties>
</file>

<file path=customXml/itemProps1.xml><?xml version="1.0" encoding="utf-8"?>
<ds:datastoreItem xmlns:ds="http://schemas.openxmlformats.org/officeDocument/2006/customXml" ds:itemID="{8127BC08-5AE0-4AE4-972B-4A768DD14B7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1b2a3e8-42da-4da6-905d-11a8afbb605c"/>
    <ds:schemaRef ds:uri="a316b092-a2a1-4f3b-b455-46c1e19af03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DCC9BC0D-6CFF-4DCD-8998-7BEBB11267E4}">
  <ds:schemaRefs>
    <ds:schemaRef ds:uri="http://schemas.microsoft.com/sharepoint/v3/contenttype/forms"/>
  </ds:schemaRefs>
</ds:datastoreItem>
</file>

<file path=customXml/itemProps3.xml><?xml version="1.0" encoding="utf-8"?>
<ds:datastoreItem xmlns:ds="http://schemas.openxmlformats.org/officeDocument/2006/customXml" ds:itemID="{69A18091-99C0-443D-B504-D8B7AE8B7DE3}">
  <ds:schemaRefs>
    <ds:schemaRef ds:uri="a316b092-a2a1-4f3b-b455-46c1e19af03e"/>
    <ds:schemaRef ds:uri="http://schemas.microsoft.com/office/2006/documentManagement/types"/>
    <ds:schemaRef ds:uri="http://purl.org/dc/terms/"/>
    <ds:schemaRef ds:uri="http://purl.org/dc/elements/1.1/"/>
    <ds:schemaRef ds:uri="http://schemas.openxmlformats.org/package/2006/metadata/core-properties"/>
    <ds:schemaRef ds:uri="http://www.w3.org/XML/1998/namespace"/>
    <ds:schemaRef ds:uri="http://schemas.microsoft.com/office/2006/metadata/properties"/>
    <ds:schemaRef ds:uri="http://schemas.microsoft.com/office/infopath/2007/PartnerControls"/>
    <ds:schemaRef ds:uri="81b2a3e8-42da-4da6-905d-11a8afbb605c"/>
    <ds:schemaRef ds:uri="http://purl.org/dc/dcmitype/"/>
  </ds:schemaRefs>
</ds:datastoreItem>
</file>

<file path=docMetadata/LabelInfo.xml><?xml version="1.0" encoding="utf-8"?>
<clbl:labelList xmlns:clbl="http://schemas.microsoft.com/office/2020/mipLabelMetadata">
  <clbl:label id="{1306f633-cd8d-47fc-9f97-8f65ce0f1fe7}" enabled="1" method="Standard" siteId="{17e9d4a2-1c8d-40d2-af3f-929da470e0c7}" removed="0"/>
</clbl:labelList>
</file>

<file path=docProps/app.xml><?xml version="1.0" encoding="utf-8"?>
<Properties xmlns="http://schemas.openxmlformats.org/officeDocument/2006/extended-properties" xmlns:vt="http://schemas.openxmlformats.org/officeDocument/2006/docPropsVTypes">
  <Template>RheinEnergie_Template_10_EXP</Template>
  <TotalTime>0</TotalTime>
  <Words>749</Words>
  <Application>Microsoft Office PowerPoint</Application>
  <PresentationFormat>Breitbild</PresentationFormat>
  <Paragraphs>74</Paragraphs>
  <Slides>10</Slides>
  <Notes>0</Notes>
  <HiddenSlides>0</HiddenSlides>
  <MMClips>0</MMClips>
  <ScaleCrop>false</ScaleCrop>
  <HeadingPairs>
    <vt:vector size="6" baseType="variant">
      <vt:variant>
        <vt:lpstr>Verwendete Schriftarten</vt:lpstr>
      </vt:variant>
      <vt:variant>
        <vt:i4>3</vt:i4>
      </vt:variant>
      <vt:variant>
        <vt:lpstr>Design</vt:lpstr>
      </vt:variant>
      <vt:variant>
        <vt:i4>1</vt:i4>
      </vt:variant>
      <vt:variant>
        <vt:lpstr>Folientitel</vt:lpstr>
      </vt:variant>
      <vt:variant>
        <vt:i4>10</vt:i4>
      </vt:variant>
    </vt:vector>
  </HeadingPairs>
  <TitlesOfParts>
    <vt:vector size="14" baseType="lpstr">
      <vt:lpstr>Arial</vt:lpstr>
      <vt:lpstr>Courier New</vt:lpstr>
      <vt:lpstr>Symbol</vt:lpstr>
      <vt:lpstr>RheinNetz Template</vt:lpstr>
      <vt:lpstr>PowerPoint-Präsentation</vt:lpstr>
      <vt:lpstr>Entgelte für Netznutzung</vt:lpstr>
      <vt:lpstr>Wesentlich zur Abrechnung der vermiedenen Netznutzung sind folgende Faktoren:</vt:lpstr>
      <vt:lpstr>1. Vergütungssätze</vt:lpstr>
      <vt:lpstr>1.1 Netzkunden mit Lastgangzähler</vt:lpstr>
      <vt:lpstr>1.2 Netzkunden ohne Lastgangzähler</vt:lpstr>
      <vt:lpstr>2. Abschlagszahlungen (1/3)</vt:lpstr>
      <vt:lpstr>2. Abschlagszahlungen (2/3)</vt:lpstr>
      <vt:lpstr>2. Abschlagszahlungen (3/3)</vt:lpstr>
      <vt:lpstr>3. Endabrechnung</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Lorem ipsum  dolor consectetuer.</dc:title>
  <dc:creator>Nastja Keyzman</dc:creator>
  <cp:lastModifiedBy>Ropertz, Madeleine, RNG-KNV</cp:lastModifiedBy>
  <cp:revision>36</cp:revision>
  <cp:lastPrinted>2019-11-20T13:53:55Z</cp:lastPrinted>
  <dcterms:created xsi:type="dcterms:W3CDTF">2024-10-15T08:15:07Z</dcterms:created>
  <dcterms:modified xsi:type="dcterms:W3CDTF">2026-01-19T06:18:40Z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0x01010092E5FD0FACC1A441A3B98524628D82BB</vt:lpwstr>
  </property>
</Properties>
</file>