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Lst>
  <p:notesMasterIdLst>
    <p:notesMasterId r:id="rId15"/>
  </p:notesMasterIdLst>
  <p:handoutMasterIdLst>
    <p:handoutMasterId r:id="rId16"/>
  </p:handoutMasterIdLst>
  <p:sldIdLst>
    <p:sldId id="577" r:id="rId5"/>
    <p:sldId id="576" r:id="rId6"/>
    <p:sldId id="597" r:id="rId7"/>
    <p:sldId id="598" r:id="rId8"/>
    <p:sldId id="578" r:id="rId9"/>
    <p:sldId id="599" r:id="rId10"/>
    <p:sldId id="600" r:id="rId11"/>
    <p:sldId id="601" r:id="rId12"/>
    <p:sldId id="602" r:id="rId13"/>
    <p:sldId id="603" r:id="rId14"/>
  </p:sldIdLst>
  <p:sldSz cx="12192000" cy="6858000"/>
  <p:notesSz cx="9940925" cy="68087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5646" autoAdjust="0"/>
  </p:normalViewPr>
  <p:slideViewPr>
    <p:cSldViewPr showGuides="1">
      <p:cViewPr varScale="1">
        <p:scale>
          <a:sx n="78" d="100"/>
          <a:sy n="78" d="100"/>
        </p:scale>
        <p:origin x="542" y="72"/>
      </p:cViewPr>
      <p:guideLst/>
    </p:cSldViewPr>
  </p:slideViewPr>
  <p:outlineViewPr>
    <p:cViewPr>
      <p:scale>
        <a:sx n="33" d="100"/>
        <a:sy n="33" d="100"/>
      </p:scale>
      <p:origin x="0" y="-570"/>
    </p:cViewPr>
  </p:outlineViewPr>
  <p:notesTextViewPr>
    <p:cViewPr>
      <p:scale>
        <a:sx n="3" d="2"/>
        <a:sy n="3" d="2"/>
      </p:scale>
      <p:origin x="0" y="0"/>
    </p:cViewPr>
  </p:notesTextViewPr>
  <p:sorterViewPr>
    <p:cViewPr varScale="1">
      <p:scale>
        <a:sx n="100" d="100"/>
        <a:sy n="100" d="100"/>
      </p:scale>
      <p:origin x="0" y="0"/>
    </p:cViewPr>
  </p:sorterViewPr>
  <p:notesViewPr>
    <p:cSldViewPr showGuides="1">
      <p:cViewPr>
        <p:scale>
          <a:sx n="150" d="100"/>
          <a:sy n="150" d="100"/>
        </p:scale>
        <p:origin x="2850" y="17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Kopfzeilenplatzhalter 1">
            <a:extLst>
              <a:ext uri="{FF2B5EF4-FFF2-40B4-BE49-F238E27FC236}">
                <a16:creationId xmlns:a16="http://schemas.microsoft.com/office/drawing/2014/main" id="{0906C7C6-E7E2-4025-9A83-4CA466054B6C}"/>
              </a:ext>
            </a:extLst>
          </p:cNvPr>
          <p:cNvSpPr>
            <a:spLocks noGrp="1"/>
          </p:cNvSpPr>
          <p:nvPr>
            <p:ph type="hdr" sz="quarter"/>
          </p:nvPr>
        </p:nvSpPr>
        <p:spPr bwMode="gray">
          <a:xfrm>
            <a:off x="478846" y="558582"/>
            <a:ext cx="6193418" cy="341418"/>
          </a:xfrm>
          <a:prstGeom prst="rect">
            <a:avLst/>
          </a:prstGeom>
        </p:spPr>
        <p:txBody>
          <a:bodyPr vert="horz" lIns="0" tIns="0" rIns="0" bIns="0" rtlCol="0"/>
          <a:lstStyle>
            <a:lvl1pPr algn="l">
              <a:defRPr sz="1200"/>
            </a:lvl1pPr>
          </a:lstStyle>
          <a:p>
            <a:endParaRPr lang="de-DE" sz="800">
              <a:solidFill>
                <a:schemeClr val="accent2"/>
              </a:solidFill>
            </a:endParaRPr>
          </a:p>
        </p:txBody>
      </p:sp>
      <p:sp>
        <p:nvSpPr>
          <p:cNvPr id="7" name="Datumsplatzhalter 2">
            <a:extLst>
              <a:ext uri="{FF2B5EF4-FFF2-40B4-BE49-F238E27FC236}">
                <a16:creationId xmlns:a16="http://schemas.microsoft.com/office/drawing/2014/main" id="{2CA671D0-8069-4B2E-8AC6-ECF1F889797B}"/>
              </a:ext>
            </a:extLst>
          </p:cNvPr>
          <p:cNvSpPr>
            <a:spLocks noGrp="1"/>
          </p:cNvSpPr>
          <p:nvPr>
            <p:ph type="dt" idx="1"/>
          </p:nvPr>
        </p:nvSpPr>
        <p:spPr bwMode="gray">
          <a:xfrm>
            <a:off x="6672262" y="558582"/>
            <a:ext cx="2808287" cy="341418"/>
          </a:xfrm>
          <a:prstGeom prst="rect">
            <a:avLst/>
          </a:prstGeom>
        </p:spPr>
        <p:txBody>
          <a:bodyPr vert="horz" lIns="0" tIns="0" rIns="0" bIns="0" rtlCol="0"/>
          <a:lstStyle>
            <a:lvl1pPr algn="r">
              <a:defRPr sz="1200"/>
            </a:lvl1pPr>
          </a:lstStyle>
          <a:p>
            <a:fld id="{ACA0CCB3-15BC-4C05-A575-2DCFEA290779}" type="datetimeFigureOut">
              <a:rPr lang="de-DE" sz="800" smtClean="0">
                <a:solidFill>
                  <a:schemeClr val="accent2"/>
                </a:solidFill>
              </a:rPr>
              <a:t>19.01.2026</a:t>
            </a:fld>
            <a:endParaRPr lang="de-DE" sz="800" dirty="0">
              <a:solidFill>
                <a:schemeClr val="accent2"/>
              </a:solidFill>
            </a:endParaRPr>
          </a:p>
        </p:txBody>
      </p:sp>
      <p:sp>
        <p:nvSpPr>
          <p:cNvPr id="8" name="Fußzeilenplatzhalter 5">
            <a:extLst>
              <a:ext uri="{FF2B5EF4-FFF2-40B4-BE49-F238E27FC236}">
                <a16:creationId xmlns:a16="http://schemas.microsoft.com/office/drawing/2014/main" id="{B124BF7B-6A77-4DBF-BE26-28FCB70E2641}"/>
              </a:ext>
            </a:extLst>
          </p:cNvPr>
          <p:cNvSpPr>
            <a:spLocks noGrp="1"/>
          </p:cNvSpPr>
          <p:nvPr>
            <p:ph type="ftr" sz="quarter" idx="2"/>
          </p:nvPr>
        </p:nvSpPr>
        <p:spPr bwMode="gray">
          <a:xfrm>
            <a:off x="478262" y="6467266"/>
            <a:ext cx="6208718" cy="341418"/>
          </a:xfrm>
          <a:prstGeom prst="rect">
            <a:avLst/>
          </a:prstGeom>
        </p:spPr>
        <p:txBody>
          <a:bodyPr vert="horz" lIns="0" tIns="0" rIns="0" bIns="0" rtlCol="0" anchor="t"/>
          <a:lstStyle>
            <a:lvl1pPr algn="l">
              <a:defRPr sz="1200"/>
            </a:lvl1pPr>
          </a:lstStyle>
          <a:p>
            <a:endParaRPr lang="de-DE" sz="800" dirty="0">
              <a:solidFill>
                <a:schemeClr val="accent2"/>
              </a:solidFill>
            </a:endParaRPr>
          </a:p>
        </p:txBody>
      </p:sp>
      <p:sp>
        <p:nvSpPr>
          <p:cNvPr id="9" name="Foliennummernplatzhalter 6">
            <a:extLst>
              <a:ext uri="{FF2B5EF4-FFF2-40B4-BE49-F238E27FC236}">
                <a16:creationId xmlns:a16="http://schemas.microsoft.com/office/drawing/2014/main" id="{22D54ED9-8314-4417-B93B-788EB5A4791B}"/>
              </a:ext>
            </a:extLst>
          </p:cNvPr>
          <p:cNvSpPr>
            <a:spLocks noGrp="1"/>
          </p:cNvSpPr>
          <p:nvPr>
            <p:ph type="sldNum" sz="quarter" idx="3"/>
          </p:nvPr>
        </p:nvSpPr>
        <p:spPr bwMode="gray">
          <a:xfrm>
            <a:off x="6686982" y="6467370"/>
            <a:ext cx="2792988" cy="341418"/>
          </a:xfrm>
          <a:prstGeom prst="rect">
            <a:avLst/>
          </a:prstGeom>
        </p:spPr>
        <p:txBody>
          <a:bodyPr vert="horz" lIns="0" tIns="0" rIns="0" bIns="0" rtlCol="0" anchor="t"/>
          <a:lstStyle>
            <a:lvl1pPr algn="r">
              <a:defRPr sz="1200"/>
            </a:lvl1pPr>
          </a:lstStyle>
          <a:p>
            <a:fld id="{ECA1526B-7E83-42A4-A26A-60EA22746209}" type="slidenum">
              <a:rPr lang="de-DE" sz="800" smtClean="0">
                <a:solidFill>
                  <a:schemeClr val="accent2"/>
                </a:solidFill>
              </a:rPr>
              <a:t>‹Nr.›</a:t>
            </a:fld>
            <a:endParaRPr lang="de-DE" sz="800">
              <a:solidFill>
                <a:schemeClr val="accent2"/>
              </a:solidFill>
            </a:endParaRPr>
          </a:p>
        </p:txBody>
      </p:sp>
    </p:spTree>
    <p:extLst>
      <p:ext uri="{BB962C8B-B14F-4D97-AF65-F5344CB8AC3E}">
        <p14:creationId xmlns:p14="http://schemas.microsoft.com/office/powerpoint/2010/main" val="274977232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pos="302" userDrawn="1">
          <p15:clr>
            <a:srgbClr val="F26B43"/>
          </p15:clr>
        </p15:guide>
        <p15:guide id="2" pos="5971" userDrawn="1">
          <p15:clr>
            <a:srgbClr val="F26B43"/>
          </p15:clr>
        </p15:guide>
        <p15:guide id="3" orient="horz" pos="572" userDrawn="1">
          <p15:clr>
            <a:srgbClr val="F26B43"/>
          </p15:clr>
        </p15:guide>
        <p15:guide id="4" orient="horz" pos="4065" userDrawn="1">
          <p15:clr>
            <a:srgbClr val="F26B43"/>
          </p15:clr>
        </p15:guide>
        <p15:guide id="5" orient="horz" pos="34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bwMode="gray">
          <a:xfrm>
            <a:off x="478846" y="558582"/>
            <a:ext cx="6193418" cy="341418"/>
          </a:xfrm>
          <a:prstGeom prst="rect">
            <a:avLst/>
          </a:prstGeom>
        </p:spPr>
        <p:txBody>
          <a:bodyPr vert="horz" lIns="0" tIns="0" rIns="0" bIns="0" rtlCol="0"/>
          <a:lstStyle>
            <a:lvl1pPr algn="l">
              <a:defRPr sz="800">
                <a:solidFill>
                  <a:schemeClr val="accent2"/>
                </a:solidFill>
              </a:defRPr>
            </a:lvl1pPr>
          </a:lstStyle>
          <a:p>
            <a:endParaRPr lang="de-DE" dirty="0"/>
          </a:p>
        </p:txBody>
      </p:sp>
      <p:sp>
        <p:nvSpPr>
          <p:cNvPr id="3" name="Datumsplatzhalter 2"/>
          <p:cNvSpPr>
            <a:spLocks noGrp="1"/>
          </p:cNvSpPr>
          <p:nvPr>
            <p:ph type="dt" idx="1"/>
          </p:nvPr>
        </p:nvSpPr>
        <p:spPr bwMode="gray">
          <a:xfrm>
            <a:off x="6672262" y="558582"/>
            <a:ext cx="2808287" cy="341418"/>
          </a:xfrm>
          <a:prstGeom prst="rect">
            <a:avLst/>
          </a:prstGeom>
        </p:spPr>
        <p:txBody>
          <a:bodyPr vert="horz" lIns="0" tIns="0" rIns="0" bIns="0" rtlCol="0"/>
          <a:lstStyle>
            <a:lvl1pPr algn="r">
              <a:defRPr sz="800">
                <a:solidFill>
                  <a:schemeClr val="accent2"/>
                </a:solidFill>
              </a:defRPr>
            </a:lvl1pPr>
          </a:lstStyle>
          <a:p>
            <a:fld id="{ACA0CCB3-15BC-4C05-A575-2DCFEA290779}" type="datetimeFigureOut">
              <a:rPr lang="de-DE" smtClean="0"/>
              <a:pPr/>
              <a:t>19.01.2026</a:t>
            </a:fld>
            <a:endParaRPr lang="de-DE" dirty="0"/>
          </a:p>
        </p:txBody>
      </p:sp>
      <p:sp>
        <p:nvSpPr>
          <p:cNvPr id="4" name="Folienbildplatzhalter 3"/>
          <p:cNvSpPr>
            <a:spLocks noGrp="1" noRot="1" noChangeAspect="1"/>
          </p:cNvSpPr>
          <p:nvPr>
            <p:ph type="sldImg" idx="2"/>
          </p:nvPr>
        </p:nvSpPr>
        <p:spPr bwMode="gray">
          <a:xfrm>
            <a:off x="479425" y="908050"/>
            <a:ext cx="6210300" cy="3492500"/>
          </a:xfrm>
          <a:prstGeom prst="rect">
            <a:avLst/>
          </a:prstGeom>
          <a:noFill/>
          <a:ln w="12700">
            <a:solidFill>
              <a:schemeClr val="tx2"/>
            </a:solidFill>
            <a:miter lim="800000"/>
          </a:ln>
        </p:spPr>
        <p:txBody>
          <a:bodyPr vert="horz" lIns="91440" tIns="45720" rIns="91440" bIns="45720" rtlCol="0" anchor="ctr"/>
          <a:lstStyle/>
          <a:p>
            <a:endParaRPr lang="de-DE"/>
          </a:p>
        </p:txBody>
      </p:sp>
      <p:sp>
        <p:nvSpPr>
          <p:cNvPr id="5" name="Notizenplatzhalter 4"/>
          <p:cNvSpPr>
            <a:spLocks noGrp="1"/>
          </p:cNvSpPr>
          <p:nvPr>
            <p:ph type="body" sz="quarter" idx="3"/>
          </p:nvPr>
        </p:nvSpPr>
        <p:spPr bwMode="gray">
          <a:xfrm>
            <a:off x="479427" y="4554698"/>
            <a:ext cx="8999539" cy="1898489"/>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Ebne</a:t>
            </a:r>
          </a:p>
        </p:txBody>
      </p:sp>
      <p:sp>
        <p:nvSpPr>
          <p:cNvPr id="6" name="Fußzeilenplatzhalter 5"/>
          <p:cNvSpPr>
            <a:spLocks noGrp="1"/>
          </p:cNvSpPr>
          <p:nvPr>
            <p:ph type="ftr" sz="quarter" idx="4"/>
          </p:nvPr>
        </p:nvSpPr>
        <p:spPr bwMode="gray">
          <a:xfrm>
            <a:off x="478261" y="6534150"/>
            <a:ext cx="8272199" cy="139700"/>
          </a:xfrm>
          <a:prstGeom prst="rect">
            <a:avLst/>
          </a:prstGeom>
        </p:spPr>
        <p:txBody>
          <a:bodyPr vert="horz" lIns="0" tIns="0" rIns="0" bIns="0" rtlCol="0" anchor="t"/>
          <a:lstStyle>
            <a:lvl1pPr algn="l">
              <a:defRPr sz="800">
                <a:solidFill>
                  <a:schemeClr val="accent2"/>
                </a:solidFill>
              </a:defRPr>
            </a:lvl1pPr>
          </a:lstStyle>
          <a:p>
            <a:endParaRPr lang="de-DE" dirty="0"/>
          </a:p>
        </p:txBody>
      </p:sp>
      <p:sp>
        <p:nvSpPr>
          <p:cNvPr id="7" name="Foliennummernplatzhalter 6"/>
          <p:cNvSpPr>
            <a:spLocks noGrp="1"/>
          </p:cNvSpPr>
          <p:nvPr>
            <p:ph type="sldNum" sz="quarter" idx="5"/>
          </p:nvPr>
        </p:nvSpPr>
        <p:spPr bwMode="gray">
          <a:xfrm>
            <a:off x="8750462" y="6534150"/>
            <a:ext cx="729508" cy="139700"/>
          </a:xfrm>
          <a:prstGeom prst="rect">
            <a:avLst/>
          </a:prstGeom>
        </p:spPr>
        <p:txBody>
          <a:bodyPr vert="horz" lIns="0" tIns="0" rIns="0" bIns="0" rtlCol="0" anchor="t"/>
          <a:lstStyle>
            <a:lvl1pPr algn="r">
              <a:defRPr sz="800" b="1">
                <a:solidFill>
                  <a:schemeClr val="accent2"/>
                </a:solidFill>
              </a:defRPr>
            </a:lvl1pPr>
          </a:lstStyle>
          <a:p>
            <a:fld id="{ECA1526B-7E83-42A4-A26A-60EA22746209}" type="slidenum">
              <a:rPr lang="de-DE" smtClean="0"/>
              <a:pPr/>
              <a:t>‹Nr.›</a:t>
            </a:fld>
            <a:endParaRPr lang="de-DE" dirty="0"/>
          </a:p>
        </p:txBody>
      </p:sp>
      <p:grpSp>
        <p:nvGrpSpPr>
          <p:cNvPr id="8" name="Gruppieren 7">
            <a:extLst>
              <a:ext uri="{FF2B5EF4-FFF2-40B4-BE49-F238E27FC236}">
                <a16:creationId xmlns:a16="http://schemas.microsoft.com/office/drawing/2014/main" id="{58D546B2-00CF-41C3-93BC-D9B5332CA643}"/>
              </a:ext>
            </a:extLst>
          </p:cNvPr>
          <p:cNvGrpSpPr/>
          <p:nvPr/>
        </p:nvGrpSpPr>
        <p:grpSpPr>
          <a:xfrm>
            <a:off x="6950462" y="1395506"/>
            <a:ext cx="2528502" cy="3005044"/>
            <a:chOff x="6950462" y="1395506"/>
            <a:chExt cx="2528501" cy="3005044"/>
          </a:xfrm>
        </p:grpSpPr>
        <p:cxnSp>
          <p:nvCxnSpPr>
            <p:cNvPr id="10" name="Gerader Verbinder 9">
              <a:extLst>
                <a:ext uri="{FF2B5EF4-FFF2-40B4-BE49-F238E27FC236}">
                  <a16:creationId xmlns:a16="http://schemas.microsoft.com/office/drawing/2014/main" id="{D2C2A10B-DC34-4455-A91B-FFC3F514E07B}"/>
                </a:ext>
              </a:extLst>
            </p:cNvPr>
            <p:cNvCxnSpPr/>
            <p:nvPr/>
          </p:nvCxnSpPr>
          <p:spPr bwMode="gray">
            <a:xfrm>
              <a:off x="6950462" y="1395506"/>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1" name="Gerader Verbinder 10">
              <a:extLst>
                <a:ext uri="{FF2B5EF4-FFF2-40B4-BE49-F238E27FC236}">
                  <a16:creationId xmlns:a16="http://schemas.microsoft.com/office/drawing/2014/main" id="{C7CBCB84-35BA-456B-9F76-B2466D0030A9}"/>
                </a:ext>
              </a:extLst>
            </p:cNvPr>
            <p:cNvCxnSpPr/>
            <p:nvPr/>
          </p:nvCxnSpPr>
          <p:spPr bwMode="gray">
            <a:xfrm>
              <a:off x="6950462" y="1824798"/>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70EF54C7-E52F-4E5D-A36A-B4A52F282FCE}"/>
                </a:ext>
              </a:extLst>
            </p:cNvPr>
            <p:cNvCxnSpPr/>
            <p:nvPr/>
          </p:nvCxnSpPr>
          <p:spPr bwMode="gray">
            <a:xfrm>
              <a:off x="6950462" y="2254090"/>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3" name="Gerader Verbinder 12">
              <a:extLst>
                <a:ext uri="{FF2B5EF4-FFF2-40B4-BE49-F238E27FC236}">
                  <a16:creationId xmlns:a16="http://schemas.microsoft.com/office/drawing/2014/main" id="{C43E8B52-64B0-4F74-9088-B60331271535}"/>
                </a:ext>
              </a:extLst>
            </p:cNvPr>
            <p:cNvCxnSpPr/>
            <p:nvPr/>
          </p:nvCxnSpPr>
          <p:spPr bwMode="gray">
            <a:xfrm>
              <a:off x="6950462" y="2683382"/>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5" name="Gerader Verbinder 14">
              <a:extLst>
                <a:ext uri="{FF2B5EF4-FFF2-40B4-BE49-F238E27FC236}">
                  <a16:creationId xmlns:a16="http://schemas.microsoft.com/office/drawing/2014/main" id="{A35536B1-410C-470C-A0E3-024EF56FA49C}"/>
                </a:ext>
              </a:extLst>
            </p:cNvPr>
            <p:cNvCxnSpPr/>
            <p:nvPr/>
          </p:nvCxnSpPr>
          <p:spPr bwMode="gray">
            <a:xfrm>
              <a:off x="6950462" y="3112674"/>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6" name="Gerader Verbinder 15">
              <a:extLst>
                <a:ext uri="{FF2B5EF4-FFF2-40B4-BE49-F238E27FC236}">
                  <a16:creationId xmlns:a16="http://schemas.microsoft.com/office/drawing/2014/main" id="{F847319B-4988-48C1-9EEE-6F96F76CED10}"/>
                </a:ext>
              </a:extLst>
            </p:cNvPr>
            <p:cNvCxnSpPr/>
            <p:nvPr/>
          </p:nvCxnSpPr>
          <p:spPr bwMode="gray">
            <a:xfrm>
              <a:off x="6950462" y="3541966"/>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Gerader Verbinder 16">
              <a:extLst>
                <a:ext uri="{FF2B5EF4-FFF2-40B4-BE49-F238E27FC236}">
                  <a16:creationId xmlns:a16="http://schemas.microsoft.com/office/drawing/2014/main" id="{82D0D46B-F2F2-48EB-BA23-0ECF4582AE87}"/>
                </a:ext>
              </a:extLst>
            </p:cNvPr>
            <p:cNvCxnSpPr/>
            <p:nvPr/>
          </p:nvCxnSpPr>
          <p:spPr bwMode="gray">
            <a:xfrm>
              <a:off x="6950462" y="3971258"/>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FEC9402B-F1C7-4A63-9578-2F8E064EC3D5}"/>
                </a:ext>
              </a:extLst>
            </p:cNvPr>
            <p:cNvCxnSpPr/>
            <p:nvPr/>
          </p:nvCxnSpPr>
          <p:spPr bwMode="gray">
            <a:xfrm>
              <a:off x="6950462" y="4400550"/>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59191266"/>
      </p:ext>
    </p:extLst>
  </p:cSld>
  <p:clrMap bg1="lt1" tx1="dk1" bg2="lt2" tx2="dk2" accent1="accent1" accent2="accent2" accent3="accent3" accent4="accent4" accent5="accent5" accent6="accent6" hlink="hlink" folHlink="folHlink"/>
  <p:notesStyle>
    <a:lvl1pPr marL="0" indent="0" algn="l" defTabSz="914400" rtl="0" eaLnBrk="1" latinLnBrk="0" hangingPunct="1">
      <a:spcBef>
        <a:spcPts val="100"/>
      </a:spcBef>
      <a:spcAft>
        <a:spcPts val="100"/>
      </a:spcAft>
      <a:buFont typeface="Arial" panose="020B0604020202020204" pitchFamily="34" charset="0"/>
      <a:buNone/>
      <a:defRPr sz="1000" kern="1200">
        <a:solidFill>
          <a:schemeClr val="tx1"/>
        </a:solidFill>
        <a:latin typeface="+mn-lt"/>
        <a:ea typeface="+mn-ea"/>
        <a:cs typeface="+mn-cs"/>
      </a:defRPr>
    </a:lvl1pPr>
    <a:lvl2pPr marL="144000" indent="-144000" algn="l" defTabSz="914400" rtl="0" eaLnBrk="1" latinLnBrk="0" hangingPunct="1">
      <a:spcBef>
        <a:spcPts val="100"/>
      </a:spcBef>
      <a:spcAft>
        <a:spcPts val="100"/>
      </a:spcAft>
      <a:buClr>
        <a:schemeClr val="bg2"/>
      </a:buClr>
      <a:buFont typeface="Courier New" panose="02070309020205020404" pitchFamily="49" charset="0"/>
      <a:buChar char="o"/>
      <a:defRPr sz="1000" kern="1200">
        <a:solidFill>
          <a:schemeClr val="tx1"/>
        </a:solidFill>
        <a:latin typeface="+mn-lt"/>
        <a:ea typeface="+mn-ea"/>
        <a:cs typeface="+mn-cs"/>
      </a:defRPr>
    </a:lvl2pPr>
    <a:lvl3pPr marL="288000" indent="-144000" algn="l" defTabSz="914400" rtl="0" eaLnBrk="1" latinLnBrk="0" hangingPunct="1">
      <a:spcBef>
        <a:spcPts val="0"/>
      </a:spcBef>
      <a:spcAft>
        <a:spcPts val="100"/>
      </a:spcAft>
      <a:buClr>
        <a:schemeClr val="bg2"/>
      </a:buClr>
      <a:buFont typeface="Symbol" panose="05050102010706020507" pitchFamily="18" charset="2"/>
      <a:buChar char="-"/>
      <a:defRPr sz="1000" kern="1200">
        <a:solidFill>
          <a:schemeClr val="tx1"/>
        </a:solidFill>
        <a:latin typeface="+mn-lt"/>
        <a:ea typeface="+mn-ea"/>
        <a:cs typeface="+mn-cs"/>
      </a:defRPr>
    </a:lvl3pPr>
    <a:lvl4pPr marL="432000" indent="-144000" algn="l" defTabSz="914400" rtl="0" eaLnBrk="1" latinLnBrk="0" hangingPunct="1">
      <a:spcBef>
        <a:spcPts val="0"/>
      </a:spcBef>
      <a:spcAft>
        <a:spcPts val="100"/>
      </a:spcAft>
      <a:buClr>
        <a:schemeClr val="bg2"/>
      </a:buClr>
      <a:buFont typeface="Symbol" panose="05050102010706020507" pitchFamily="18" charset="2"/>
      <a:buChar char="-"/>
      <a:defRPr sz="1000" kern="1200">
        <a:solidFill>
          <a:schemeClr val="tx1"/>
        </a:solidFill>
        <a:latin typeface="+mn-lt"/>
        <a:ea typeface="+mn-ea"/>
        <a:cs typeface="+mn-cs"/>
      </a:defRPr>
    </a:lvl4pPr>
    <a:lvl5pPr marL="144000" indent="-144000" algn="l" defTabSz="914400" rtl="0" eaLnBrk="1" latinLnBrk="0" hangingPunct="1">
      <a:spcBef>
        <a:spcPts val="100"/>
      </a:spcBef>
      <a:spcAft>
        <a:spcPts val="100"/>
      </a:spcAft>
      <a:buClr>
        <a:schemeClr val="bg2"/>
      </a:buClr>
      <a:buFont typeface="+mj-lt"/>
      <a:buAutoNum type="arabicPeriod"/>
      <a:defRPr sz="1000" kern="1200">
        <a:solidFill>
          <a:schemeClr val="tx1"/>
        </a:solidFill>
        <a:latin typeface="+mn-lt"/>
        <a:ea typeface="+mn-ea"/>
        <a:cs typeface="+mn-cs"/>
      </a:defRPr>
    </a:lvl5pPr>
    <a:lvl6pPr marL="288000" indent="-144000" algn="l" defTabSz="914400" rtl="0" eaLnBrk="1" latinLnBrk="0" hangingPunct="1">
      <a:spcBef>
        <a:spcPts val="0"/>
      </a:spcBef>
      <a:spcAft>
        <a:spcPts val="100"/>
      </a:spcAft>
      <a:buClr>
        <a:schemeClr val="bg2"/>
      </a:buClr>
      <a:buFont typeface="+mj-lt"/>
      <a:buAutoNum type="alphaLcPeriod"/>
      <a:defRPr sz="1000" kern="1200">
        <a:solidFill>
          <a:schemeClr val="tx1"/>
        </a:solidFill>
        <a:latin typeface="+mn-lt"/>
        <a:ea typeface="+mn-ea"/>
        <a:cs typeface="+mn-cs"/>
      </a:defRPr>
    </a:lvl6pPr>
    <a:lvl7pPr marL="0" indent="0" algn="l" defTabSz="914400" rtl="0" eaLnBrk="1" latinLnBrk="0" hangingPunct="1">
      <a:spcBef>
        <a:spcPts val="100"/>
      </a:spcBef>
      <a:spcAft>
        <a:spcPts val="100"/>
      </a:spcAft>
      <a:buFont typeface="Arial" panose="020B0604020202020204" pitchFamily="34" charset="0"/>
      <a:buNone/>
      <a:defRPr sz="1200" b="1" kern="1200">
        <a:solidFill>
          <a:schemeClr val="tx1"/>
        </a:solidFill>
        <a:latin typeface="+mn-lt"/>
        <a:ea typeface="+mn-ea"/>
        <a:cs typeface="+mn-cs"/>
      </a:defRPr>
    </a:lvl7pPr>
    <a:lvl8pPr marL="0" indent="0" algn="l" defTabSz="914400" rtl="0" eaLnBrk="1" latinLnBrk="0" hangingPunct="1">
      <a:spcBef>
        <a:spcPts val="100"/>
      </a:spcBef>
      <a:spcAft>
        <a:spcPts val="100"/>
      </a:spcAft>
      <a:buFont typeface="Arial" panose="020B0604020202020204" pitchFamily="34" charset="0"/>
      <a:buNone/>
      <a:defRPr sz="1200" b="1" kern="1200">
        <a:solidFill>
          <a:schemeClr val="bg2"/>
        </a:solidFill>
        <a:latin typeface="+mn-lt"/>
        <a:ea typeface="+mn-ea"/>
        <a:cs typeface="+mn-cs"/>
      </a:defRPr>
    </a:lvl8pPr>
    <a:lvl9pPr marL="0" indent="0" algn="l" defTabSz="914400" rtl="0" eaLnBrk="1" latinLnBrk="0" hangingPunct="1">
      <a:spcBef>
        <a:spcPts val="100"/>
      </a:spcBef>
      <a:spcAft>
        <a:spcPts val="100"/>
      </a:spcAft>
      <a:buFont typeface="Arial" panose="020B0604020202020204" pitchFamily="34" charset="0"/>
      <a:buNone/>
      <a:defRPr sz="800" kern="1200">
        <a:solidFill>
          <a:schemeClr val="accent2"/>
        </a:solidFill>
        <a:latin typeface="+mn-lt"/>
        <a:ea typeface="+mn-ea"/>
        <a:cs typeface="+mn-cs"/>
      </a:defRPr>
    </a:lvl9pPr>
  </p:notesStyle>
  <p:extLst>
    <p:ext uri="{620B2872-D7B9-4A21-9093-7833F8D536E1}">
      <p15:sldGuideLst xmlns:p15="http://schemas.microsoft.com/office/powerpoint/2012/main">
        <p15:guide id="1" pos="4203" userDrawn="1">
          <p15:clr>
            <a:srgbClr val="F26B43"/>
          </p15:clr>
        </p15:guide>
        <p15:guide id="2" orient="horz" pos="2772" userDrawn="1">
          <p15:clr>
            <a:srgbClr val="F26B43"/>
          </p15:clr>
        </p15:guide>
        <p15:guide id="3" pos="302" userDrawn="1">
          <p15:clr>
            <a:srgbClr val="F26B43"/>
          </p15:clr>
        </p15:guide>
        <p15:guide id="4" pos="5971" userDrawn="1">
          <p15:clr>
            <a:srgbClr val="F26B43"/>
          </p15:clr>
        </p15:guide>
        <p15:guide id="5" orient="horz" pos="4065" userDrawn="1">
          <p15:clr>
            <a:srgbClr val="F26B43"/>
          </p15:clr>
        </p15:guide>
        <p15:guide id="6" orient="horz" pos="572" userDrawn="1">
          <p15:clr>
            <a:srgbClr val="F26B43"/>
          </p15:clr>
        </p15:guide>
        <p15:guide id="7" orient="horz" pos="346"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2 link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A815FE-B054-4DF4-8C36-4CAFDC1DAFE8}"/>
              </a:ext>
            </a:extLst>
          </p:cNvPr>
          <p:cNvSpPr>
            <a:spLocks noGrp="1"/>
          </p:cNvSpPr>
          <p:nvPr>
            <p:ph type="title" hasCustomPrompt="1"/>
          </p:nvPr>
        </p:nvSpPr>
        <p:spPr bwMode="gray">
          <a:xfrm>
            <a:off x="0" y="1989137"/>
            <a:ext cx="5375275" cy="3240087"/>
          </a:xfrm>
          <a:solidFill>
            <a:schemeClr val="tx2"/>
          </a:solidFill>
        </p:spPr>
        <p:txBody>
          <a:bodyPr lIns="684000" tIns="612000" rIns="360000" bIns="1440000" anchor="b" anchorCtr="0"/>
          <a:lstStyle>
            <a:lvl1pPr>
              <a:defRPr sz="3200">
                <a:solidFill>
                  <a:schemeClr val="tx1"/>
                </a:solidFill>
              </a:defRPr>
            </a:lvl1pPr>
            <a:lvl2pPr>
              <a:defRPr sz="3200">
                <a:solidFill>
                  <a:schemeClr val="tx1"/>
                </a:solidFill>
              </a:defRPr>
            </a:lvl2pPr>
            <a:lvl3pPr>
              <a:defRPr sz="3200">
                <a:solidFill>
                  <a:schemeClr val="tx1"/>
                </a:solidFill>
              </a:defRPr>
            </a:lvl3pPr>
            <a:lvl4pPr>
              <a:defRPr sz="3200">
                <a:solidFill>
                  <a:schemeClr val="tx1"/>
                </a:solidFill>
              </a:defRPr>
            </a:lvl4pPr>
            <a:lvl5pPr>
              <a:defRPr sz="3200">
                <a:solidFill>
                  <a:schemeClr val="tx1"/>
                </a:solidFill>
              </a:defRPr>
            </a:lvl5pPr>
            <a:lvl6pPr>
              <a:defRPr sz="3200">
                <a:solidFill>
                  <a:schemeClr val="tx1"/>
                </a:solidFill>
              </a:defRPr>
            </a:lvl6pPr>
            <a:lvl7pPr>
              <a:defRPr sz="3200">
                <a:solidFill>
                  <a:schemeClr val="tx1"/>
                </a:solidFill>
              </a:defRPr>
            </a:lvl7pPr>
            <a:lvl8pPr>
              <a:defRPr sz="3200">
                <a:solidFill>
                  <a:schemeClr val="tx1"/>
                </a:solidFill>
              </a:defRPr>
            </a:lvl8pPr>
            <a:lvl9pPr>
              <a:defRPr sz="3200">
                <a:solidFill>
                  <a:schemeClr val="tx1"/>
                </a:solidFill>
              </a:defRPr>
            </a:lvl9pPr>
          </a:lstStyle>
          <a:p>
            <a:pPr lvl="0"/>
            <a:r>
              <a:rPr lang="de-DE" dirty="0"/>
              <a:t>Titel bearbeiten</a:t>
            </a:r>
          </a:p>
        </p:txBody>
      </p:sp>
      <p:sp>
        <p:nvSpPr>
          <p:cNvPr id="8" name="Datumsplatzhalter 3">
            <a:extLst>
              <a:ext uri="{FF2B5EF4-FFF2-40B4-BE49-F238E27FC236}">
                <a16:creationId xmlns:a16="http://schemas.microsoft.com/office/drawing/2014/main" id="{7702C652-F2F8-46D6-9656-4AE37CA6265B}"/>
              </a:ext>
            </a:extLst>
          </p:cNvPr>
          <p:cNvSpPr>
            <a:spLocks noGrp="1"/>
          </p:cNvSpPr>
          <p:nvPr>
            <p:ph type="dt" sz="half" idx="10"/>
          </p:nvPr>
        </p:nvSpPr>
        <p:spPr bwMode="gray">
          <a:xfrm>
            <a:off x="3936000" y="5949000"/>
            <a:ext cx="720000" cy="180274"/>
          </a:xfrm>
        </p:spPr>
        <p:txBody>
          <a:bodyPr anchor="t"/>
          <a:lstStyle>
            <a:lvl1pPr algn="r">
              <a:defRPr sz="1000">
                <a:solidFill>
                  <a:schemeClr val="accent2"/>
                </a:solidFill>
              </a:defRPr>
            </a:lvl1pPr>
          </a:lstStyle>
          <a:p>
            <a:r>
              <a:rPr lang="de-DE"/>
              <a:t>19.11.2024</a:t>
            </a:r>
            <a:endParaRPr lang="de-DE" dirty="0"/>
          </a:p>
        </p:txBody>
      </p:sp>
      <p:sp>
        <p:nvSpPr>
          <p:cNvPr id="9" name="Fußzeilenplatzhalter 4">
            <a:extLst>
              <a:ext uri="{FF2B5EF4-FFF2-40B4-BE49-F238E27FC236}">
                <a16:creationId xmlns:a16="http://schemas.microsoft.com/office/drawing/2014/main" id="{18913926-9159-4E65-93C4-58772A0CAFD8}"/>
              </a:ext>
            </a:extLst>
          </p:cNvPr>
          <p:cNvSpPr>
            <a:spLocks noGrp="1"/>
          </p:cNvSpPr>
          <p:nvPr>
            <p:ph type="ftr" sz="quarter" idx="11"/>
          </p:nvPr>
        </p:nvSpPr>
        <p:spPr bwMode="gray">
          <a:xfrm>
            <a:off x="696000" y="5949000"/>
            <a:ext cx="2880000" cy="180274"/>
          </a:xfrm>
        </p:spPr>
        <p:txBody>
          <a:bodyPr anchor="t"/>
          <a:lstStyle>
            <a:lvl1pPr algn="l">
              <a:defRPr sz="1000">
                <a:solidFill>
                  <a:schemeClr val="accent2"/>
                </a:solidFill>
              </a:defRPr>
            </a:lvl1pPr>
          </a:lstStyle>
          <a:p>
            <a:r>
              <a:rPr lang="de-DE"/>
              <a:t>RheinNetz GmbH - Preisblatt vermiedene Netzentgelte 2026</a:t>
            </a:r>
            <a:endParaRPr lang="de-DE" dirty="0"/>
          </a:p>
        </p:txBody>
      </p:sp>
      <p:sp>
        <p:nvSpPr>
          <p:cNvPr id="10" name="Foliennummernplatzhalter 5">
            <a:extLst>
              <a:ext uri="{FF2B5EF4-FFF2-40B4-BE49-F238E27FC236}">
                <a16:creationId xmlns:a16="http://schemas.microsoft.com/office/drawing/2014/main" id="{D59B3B21-7876-4351-AC9D-03675FFAFB56}"/>
              </a:ext>
            </a:extLst>
          </p:cNvPr>
          <p:cNvSpPr>
            <a:spLocks noGrp="1"/>
          </p:cNvSpPr>
          <p:nvPr>
            <p:ph type="sldNum" sz="quarter" idx="12"/>
          </p:nvPr>
        </p:nvSpPr>
        <p:spPr bwMode="gray">
          <a:xfrm>
            <a:off x="336000" y="-241289"/>
            <a:ext cx="359325" cy="180000"/>
          </a:xfrm>
        </p:spPr>
        <p:txBody>
          <a:bodyPr/>
          <a:lstStyle/>
          <a:p>
            <a:fld id="{C5FB5EDE-2A6A-4AA4-BC32-FF7B176E746C}" type="slidenum">
              <a:rPr lang="de-DE" smtClean="0"/>
              <a:t>‹Nr.›</a:t>
            </a:fld>
            <a:endParaRPr lang="de-DE"/>
          </a:p>
        </p:txBody>
      </p:sp>
      <p:sp>
        <p:nvSpPr>
          <p:cNvPr id="14" name="Untertitel 2">
            <a:extLst>
              <a:ext uri="{FF2B5EF4-FFF2-40B4-BE49-F238E27FC236}">
                <a16:creationId xmlns:a16="http://schemas.microsoft.com/office/drawing/2014/main" id="{AF55B865-F731-4A7A-9B8F-FA8647C9A118}"/>
              </a:ext>
            </a:extLst>
          </p:cNvPr>
          <p:cNvSpPr>
            <a:spLocks noGrp="1"/>
          </p:cNvSpPr>
          <p:nvPr>
            <p:ph type="subTitle" idx="1" hasCustomPrompt="1"/>
          </p:nvPr>
        </p:nvSpPr>
        <p:spPr bwMode="gray">
          <a:xfrm>
            <a:off x="696000" y="3969000"/>
            <a:ext cx="3959275" cy="719500"/>
          </a:xfrm>
        </p:spPr>
        <p:txBody>
          <a:bodyPr>
            <a:noAutofit/>
          </a:bodyPr>
          <a:lstStyle>
            <a:lvl1pPr marL="0" indent="0" algn="l">
              <a:buNone/>
              <a:defRPr sz="1200" b="0">
                <a:solidFill>
                  <a:schemeClr val="bg2"/>
                </a:solidFill>
              </a:defRPr>
            </a:lvl1pPr>
            <a:lvl2pPr marL="0" indent="0" algn="l">
              <a:buNone/>
              <a:defRPr sz="1200" b="0">
                <a:solidFill>
                  <a:schemeClr val="bg2"/>
                </a:solidFill>
              </a:defRPr>
            </a:lvl2pPr>
            <a:lvl3pPr marL="0" indent="0" algn="l">
              <a:buNone/>
              <a:defRPr sz="1200" b="0">
                <a:solidFill>
                  <a:schemeClr val="bg2"/>
                </a:solidFill>
              </a:defRPr>
            </a:lvl3pPr>
            <a:lvl4pPr marL="0" indent="0" algn="l">
              <a:buNone/>
              <a:tabLst/>
              <a:defRPr sz="1200" b="0">
                <a:solidFill>
                  <a:schemeClr val="bg2"/>
                </a:solidFill>
              </a:defRPr>
            </a:lvl4pPr>
            <a:lvl5pPr marL="0" indent="0" algn="l">
              <a:buNone/>
              <a:defRPr sz="1200" b="0">
                <a:solidFill>
                  <a:schemeClr val="bg2"/>
                </a:solidFill>
              </a:defRPr>
            </a:lvl5pPr>
            <a:lvl6pPr marL="0" indent="0" algn="l">
              <a:buNone/>
              <a:defRPr sz="1200" b="0">
                <a:solidFill>
                  <a:schemeClr val="bg2"/>
                </a:solidFill>
              </a:defRPr>
            </a:lvl6pPr>
            <a:lvl7pPr marL="0" indent="0" algn="l">
              <a:buNone/>
              <a:defRPr sz="1200" b="0">
                <a:solidFill>
                  <a:schemeClr val="bg2"/>
                </a:solidFill>
              </a:defRPr>
            </a:lvl7pPr>
            <a:lvl8pPr marL="0" indent="0" algn="l">
              <a:buNone/>
              <a:defRPr sz="1200" b="0">
                <a:solidFill>
                  <a:schemeClr val="bg2"/>
                </a:solidFill>
              </a:defRPr>
            </a:lvl8pPr>
            <a:lvl9pPr marL="0" indent="0" algn="l">
              <a:buNone/>
              <a:defRPr sz="1200" b="0">
                <a:solidFill>
                  <a:schemeClr val="bg2"/>
                </a:solidFill>
              </a:defRPr>
            </a:lvl9pPr>
          </a:lstStyle>
          <a:p>
            <a:pPr lvl="0"/>
            <a:r>
              <a:rPr lang="de-DE" dirty="0"/>
              <a:t>Präsentationsuntertitel</a:t>
            </a:r>
          </a:p>
        </p:txBody>
      </p:sp>
    </p:spTree>
    <p:extLst>
      <p:ext uri="{BB962C8B-B14F-4D97-AF65-F5344CB8AC3E}">
        <p14:creationId xmlns:p14="http://schemas.microsoft.com/office/powerpoint/2010/main" val="303207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trenner Text">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5D6C3D93-AEEC-47D0-8943-DE44BA2BFEF9}"/>
              </a:ext>
            </a:extLst>
          </p:cNvPr>
          <p:cNvSpPr/>
          <p:nvPr userDrawn="1"/>
        </p:nvSpPr>
        <p:spPr bwMode="gray">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e-DE" dirty="0"/>
          </a:p>
        </p:txBody>
      </p:sp>
      <p:sp>
        <p:nvSpPr>
          <p:cNvPr id="2" name="Titel 1">
            <a:extLst>
              <a:ext uri="{FF2B5EF4-FFF2-40B4-BE49-F238E27FC236}">
                <a16:creationId xmlns:a16="http://schemas.microsoft.com/office/drawing/2014/main" id="{60EC63ED-EF7D-42E4-9CD4-33CA20996A82}"/>
              </a:ext>
            </a:extLst>
          </p:cNvPr>
          <p:cNvSpPr>
            <a:spLocks noGrp="1"/>
          </p:cNvSpPr>
          <p:nvPr>
            <p:ph type="title" hasCustomPrompt="1"/>
          </p:nvPr>
        </p:nvSpPr>
        <p:spPr bwMode="gray">
          <a:xfrm>
            <a:off x="695326" y="1449000"/>
            <a:ext cx="5761038" cy="1260000"/>
          </a:xfrm>
        </p:spPr>
        <p:txBody>
          <a:bodyPr/>
          <a:lstStyle>
            <a:lvl1pPr>
              <a:defRPr sz="4000"/>
            </a:lvl1pPr>
            <a:lvl2pPr>
              <a:defRPr sz="4000"/>
            </a:lvl2pPr>
            <a:lvl3pPr>
              <a:defRPr sz="4000"/>
            </a:lvl3pPr>
            <a:lvl4pPr>
              <a:defRPr sz="4000"/>
            </a:lvl4pPr>
            <a:lvl5pPr>
              <a:defRPr sz="4000"/>
            </a:lvl5pPr>
            <a:lvl6pPr>
              <a:defRPr sz="4000"/>
            </a:lvl6pPr>
            <a:lvl7pPr>
              <a:defRPr sz="4000"/>
            </a:lvl7pPr>
            <a:lvl8pPr>
              <a:defRPr sz="4000"/>
            </a:lvl8pPr>
            <a:lvl9pPr>
              <a:defRPr sz="4000"/>
            </a:lvl9pPr>
          </a:lstStyle>
          <a:p>
            <a:pPr lvl="0"/>
            <a:r>
              <a:rPr lang="de-DE" dirty="0" err="1"/>
              <a:t>Kapiteltrenner</a:t>
            </a:r>
            <a:endParaRPr lang="de-DE" dirty="0"/>
          </a:p>
        </p:txBody>
      </p:sp>
      <p:sp>
        <p:nvSpPr>
          <p:cNvPr id="3" name="Datumsplatzhalter 2">
            <a:extLst>
              <a:ext uri="{FF2B5EF4-FFF2-40B4-BE49-F238E27FC236}">
                <a16:creationId xmlns:a16="http://schemas.microsoft.com/office/drawing/2014/main" id="{9BC79BFF-EA6D-4F02-AD33-B16414915941}"/>
              </a:ext>
            </a:extLst>
          </p:cNvPr>
          <p:cNvSpPr>
            <a:spLocks noGrp="1"/>
          </p:cNvSpPr>
          <p:nvPr>
            <p:ph type="dt" sz="half" idx="10"/>
          </p:nvPr>
        </p:nvSpPr>
        <p:spPr bwMode="gray">
          <a:xfrm>
            <a:off x="696000" y="-531000"/>
            <a:ext cx="720000" cy="180274"/>
          </a:xfrm>
        </p:spPr>
        <p:txBody>
          <a:bodyPr/>
          <a:lstStyle/>
          <a:p>
            <a:r>
              <a:rPr lang="de-DE"/>
              <a:t>19.11.2024</a:t>
            </a:r>
            <a:endParaRPr lang="de-DE" dirty="0"/>
          </a:p>
        </p:txBody>
      </p:sp>
      <p:sp>
        <p:nvSpPr>
          <p:cNvPr id="4" name="Fußzeilenplatzhalter 3">
            <a:extLst>
              <a:ext uri="{FF2B5EF4-FFF2-40B4-BE49-F238E27FC236}">
                <a16:creationId xmlns:a16="http://schemas.microsoft.com/office/drawing/2014/main" id="{924C2BEC-3F68-45A1-8EC4-5DA3B603DA12}"/>
              </a:ext>
            </a:extLst>
          </p:cNvPr>
          <p:cNvSpPr>
            <a:spLocks noGrp="1"/>
          </p:cNvSpPr>
          <p:nvPr>
            <p:ph type="ftr" sz="quarter" idx="11"/>
          </p:nvPr>
        </p:nvSpPr>
        <p:spPr bwMode="gray">
          <a:xfrm>
            <a:off x="1416000" y="-531000"/>
            <a:ext cx="4319638" cy="180274"/>
          </a:xfrm>
        </p:spPr>
        <p:txBody>
          <a:bodyPr/>
          <a:lstStyle/>
          <a:p>
            <a:r>
              <a:rPr lang="de-DE"/>
              <a:t>RheinNetz GmbH - Preisblatt vermiedene Netzentgelte 2026</a:t>
            </a:r>
          </a:p>
        </p:txBody>
      </p:sp>
      <p:sp>
        <p:nvSpPr>
          <p:cNvPr id="5" name="Foliennummernplatzhalter 4">
            <a:extLst>
              <a:ext uri="{FF2B5EF4-FFF2-40B4-BE49-F238E27FC236}">
                <a16:creationId xmlns:a16="http://schemas.microsoft.com/office/drawing/2014/main" id="{31AD7F37-3B6C-423E-A7F5-13230E31114D}"/>
              </a:ext>
            </a:extLst>
          </p:cNvPr>
          <p:cNvSpPr>
            <a:spLocks noGrp="1"/>
          </p:cNvSpPr>
          <p:nvPr>
            <p:ph type="sldNum" sz="quarter" idx="12"/>
          </p:nvPr>
        </p:nvSpPr>
        <p:spPr bwMode="gray">
          <a:xfrm>
            <a:off x="336000" y="-531000"/>
            <a:ext cx="359325" cy="180000"/>
          </a:xfrm>
        </p:spPr>
        <p:txBody>
          <a:bodyPr/>
          <a:lstStyle/>
          <a:p>
            <a:fld id="{C5FB5EDE-2A6A-4AA4-BC32-FF7B176E746C}" type="slidenum">
              <a:rPr lang="de-DE" smtClean="0"/>
              <a:pPr/>
              <a:t>‹Nr.›</a:t>
            </a:fld>
            <a:endParaRPr lang="de-DE"/>
          </a:p>
        </p:txBody>
      </p:sp>
      <p:sp>
        <p:nvSpPr>
          <p:cNvPr id="6" name="Untertitel 2">
            <a:extLst>
              <a:ext uri="{FF2B5EF4-FFF2-40B4-BE49-F238E27FC236}">
                <a16:creationId xmlns:a16="http://schemas.microsoft.com/office/drawing/2014/main" id="{B97CE5F1-A87F-4A0E-B917-4B7C56488FD4}"/>
              </a:ext>
            </a:extLst>
          </p:cNvPr>
          <p:cNvSpPr>
            <a:spLocks noGrp="1"/>
          </p:cNvSpPr>
          <p:nvPr>
            <p:ph type="subTitle" idx="1" hasCustomPrompt="1"/>
          </p:nvPr>
        </p:nvSpPr>
        <p:spPr bwMode="gray">
          <a:xfrm>
            <a:off x="695326" y="908999"/>
            <a:ext cx="1081088" cy="359413"/>
          </a:xfrm>
        </p:spPr>
        <p:txBody>
          <a:bodyPr>
            <a:noAutofit/>
          </a:bodyPr>
          <a:lstStyle>
            <a:lvl1pPr marL="0" indent="0" algn="l">
              <a:buNone/>
              <a:defRPr sz="1800" b="1">
                <a:solidFill>
                  <a:schemeClr val="tx1"/>
                </a:solidFill>
              </a:defRPr>
            </a:lvl1pPr>
            <a:lvl2pPr marL="0" indent="0" algn="l">
              <a:buNone/>
              <a:defRPr sz="1800" b="1"/>
            </a:lvl2pPr>
            <a:lvl3pPr marL="0" indent="0" algn="l">
              <a:buNone/>
              <a:defRPr sz="1800" b="1"/>
            </a:lvl3pPr>
            <a:lvl4pPr marL="0" indent="0" algn="l">
              <a:buNone/>
              <a:tabLst/>
              <a:defRPr sz="1800" b="1"/>
            </a:lvl4pPr>
            <a:lvl5pPr marL="0" indent="0" algn="l">
              <a:buNone/>
              <a:defRPr sz="1800" b="1"/>
            </a:lvl5pPr>
            <a:lvl6pPr marL="0" indent="0" algn="l">
              <a:buNone/>
              <a:defRPr sz="1800" b="1"/>
            </a:lvl6pPr>
            <a:lvl7pPr marL="0" indent="0" algn="l">
              <a:buNone/>
              <a:defRPr sz="1800" b="1"/>
            </a:lvl7pPr>
            <a:lvl8pPr marL="0" indent="0" algn="l">
              <a:buNone/>
              <a:defRPr sz="1800" b="1">
                <a:solidFill>
                  <a:schemeClr val="tx1"/>
                </a:solidFill>
              </a:defRPr>
            </a:lvl8pPr>
            <a:lvl9pPr marL="0" indent="0" algn="l">
              <a:buNone/>
              <a:defRPr sz="1800" b="1">
                <a:solidFill>
                  <a:schemeClr val="tx1"/>
                </a:solidFill>
              </a:defRPr>
            </a:lvl9pPr>
          </a:lstStyle>
          <a:p>
            <a:pPr lvl="0"/>
            <a:r>
              <a:rPr lang="de-DE" dirty="0"/>
              <a:t>01</a:t>
            </a:r>
          </a:p>
        </p:txBody>
      </p:sp>
      <p:sp>
        <p:nvSpPr>
          <p:cNvPr id="7" name="Textplatzhalter 9">
            <a:extLst>
              <a:ext uri="{FF2B5EF4-FFF2-40B4-BE49-F238E27FC236}">
                <a16:creationId xmlns:a16="http://schemas.microsoft.com/office/drawing/2014/main" id="{C3BDB64B-F007-4034-BE3B-4AC287692C60}"/>
              </a:ext>
            </a:extLst>
          </p:cNvPr>
          <p:cNvSpPr>
            <a:spLocks noGrp="1"/>
          </p:cNvSpPr>
          <p:nvPr>
            <p:ph type="body" sz="quarter" idx="14" hasCustomPrompt="1"/>
          </p:nvPr>
        </p:nvSpPr>
        <p:spPr bwMode="gray">
          <a:xfrm>
            <a:off x="695326" y="3069001"/>
            <a:ext cx="5760674" cy="1439500"/>
          </a:xfrm>
        </p:spPr>
        <p:txBody>
          <a:bodyPr>
            <a:normAutofit/>
          </a:bodyPr>
          <a:lstStyle>
            <a:lvl1pPr marL="0" indent="0">
              <a:lnSpc>
                <a:spcPct val="110000"/>
              </a:lnSpc>
              <a:buFont typeface="Arial" panose="020B0604020202020204" pitchFamily="34" charset="0"/>
              <a:buNone/>
              <a:defRPr sz="1200" b="0">
                <a:solidFill>
                  <a:schemeClr val="accent2"/>
                </a:solidFill>
              </a:defRPr>
            </a:lvl1pPr>
            <a:lvl2pPr marL="216000" indent="-216000">
              <a:lnSpc>
                <a:spcPct val="110000"/>
              </a:lnSpc>
              <a:buClr>
                <a:schemeClr val="bg2"/>
              </a:buClr>
              <a:buFont typeface="Courier New" panose="02070309020205020404" pitchFamily="49" charset="0"/>
              <a:buChar char="o"/>
              <a:defRPr sz="1200" b="0">
                <a:solidFill>
                  <a:schemeClr val="accent2"/>
                </a:solidFill>
              </a:defRPr>
            </a:lvl2pPr>
            <a:lvl3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3pPr>
            <a:lvl4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4pPr>
            <a:lvl5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5pPr>
            <a:lvl6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6pPr>
            <a:lvl7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7pPr>
            <a:lvl8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8pPr>
            <a:lvl9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9pPr>
          </a:lstStyle>
          <a:p>
            <a:pPr lvl="0"/>
            <a:r>
              <a:rPr lang="de-DE" dirty="0"/>
              <a:t>Mastertextformat bearbeiten</a:t>
            </a:r>
          </a:p>
          <a:p>
            <a:pPr lvl="1"/>
            <a:r>
              <a:rPr lang="de-DE" dirty="0"/>
              <a:t>Zweite Ebene</a:t>
            </a:r>
          </a:p>
          <a:p>
            <a:pPr lvl="2"/>
            <a:r>
              <a:rPr lang="de-DE" dirty="0"/>
              <a:t>Dritte Ebene</a:t>
            </a:r>
          </a:p>
        </p:txBody>
      </p:sp>
      <p:pic>
        <p:nvPicPr>
          <p:cNvPr id="9" name="Grafik 13">
            <a:extLst>
              <a:ext uri="{FF2B5EF4-FFF2-40B4-BE49-F238E27FC236}">
                <a16:creationId xmlns:a16="http://schemas.microsoft.com/office/drawing/2014/main" id="{C8F63677-2FA3-C8B0-F8FA-5E786C47F7A9}"/>
              </a:ext>
            </a:extLst>
          </p:cNvPr>
          <p:cNvPicPr>
            <a:picLocks noChangeAspect="1"/>
          </p:cNvPicPr>
          <p:nvPr userDrawn="1"/>
        </p:nvPicPr>
        <p:blipFill>
          <a:blip r:embed="rId2"/>
          <a:srcRect l="-48" t="-1469" r="48" b="-2992"/>
          <a:stretch/>
        </p:blipFill>
        <p:spPr bwMode="gray">
          <a:xfrm>
            <a:off x="11009796" y="302579"/>
            <a:ext cx="1005198" cy="337977"/>
          </a:xfrm>
          <a:prstGeom prst="rect">
            <a:avLst/>
          </a:prstGeom>
        </p:spPr>
      </p:pic>
    </p:spTree>
    <p:extLst>
      <p:ext uri="{BB962C8B-B14F-4D97-AF65-F5344CB8AC3E}">
        <p14:creationId xmlns:p14="http://schemas.microsoft.com/office/powerpoint/2010/main" val="1766090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F3F000-340F-4A04-9C33-BD287752ECD0}"/>
              </a:ext>
            </a:extLst>
          </p:cNvPr>
          <p:cNvSpPr>
            <a:spLocks noGrp="1"/>
          </p:cNvSpPr>
          <p:nvPr>
            <p:ph type="title" hasCustomPrompt="1"/>
          </p:nvPr>
        </p:nvSpPr>
        <p:spPr bwMode="gray">
          <a:xfrm>
            <a:off x="695325" y="1089000"/>
            <a:ext cx="5760675" cy="900000"/>
          </a:xfrm>
        </p:spPr>
        <p:txBody>
          <a:bodyPr tIns="72000"/>
          <a:lstStyle>
            <a:lvl1pPr>
              <a:defRPr/>
            </a:lvl1pPr>
          </a:lstStyle>
          <a:p>
            <a:pPr lvl="0"/>
            <a:r>
              <a:rPr lang="de-DE" dirty="0"/>
              <a:t>Mastertitelformat </a:t>
            </a:r>
            <a:br>
              <a:rPr lang="de-DE" dirty="0"/>
            </a:br>
            <a:r>
              <a:rPr lang="de-DE" dirty="0"/>
              <a:t>bearbeiten</a:t>
            </a:r>
          </a:p>
        </p:txBody>
      </p:sp>
      <p:sp>
        <p:nvSpPr>
          <p:cNvPr id="4" name="Datumsplatzhalter 3">
            <a:extLst>
              <a:ext uri="{FF2B5EF4-FFF2-40B4-BE49-F238E27FC236}">
                <a16:creationId xmlns:a16="http://schemas.microsoft.com/office/drawing/2014/main" id="{F40E9BFE-5FE7-4F10-82D7-51C3BC4BA950}"/>
              </a:ext>
            </a:extLst>
          </p:cNvPr>
          <p:cNvSpPr>
            <a:spLocks noGrp="1"/>
          </p:cNvSpPr>
          <p:nvPr>
            <p:ph type="dt" sz="half" idx="10"/>
          </p:nvPr>
        </p:nvSpPr>
        <p:spPr bwMode="gray"/>
        <p:txBody>
          <a:bodyPr/>
          <a:lstStyle/>
          <a:p>
            <a:r>
              <a:rPr lang="de-DE"/>
              <a:t>19.11.2024</a:t>
            </a:r>
          </a:p>
        </p:txBody>
      </p:sp>
      <p:sp>
        <p:nvSpPr>
          <p:cNvPr id="5" name="Fußzeilenplatzhalter 4">
            <a:extLst>
              <a:ext uri="{FF2B5EF4-FFF2-40B4-BE49-F238E27FC236}">
                <a16:creationId xmlns:a16="http://schemas.microsoft.com/office/drawing/2014/main" id="{E07FD0EC-6252-49EA-9D8E-29BA2B47B455}"/>
              </a:ext>
            </a:extLst>
          </p:cNvPr>
          <p:cNvSpPr>
            <a:spLocks noGrp="1"/>
          </p:cNvSpPr>
          <p:nvPr>
            <p:ph type="ftr" sz="quarter" idx="11"/>
          </p:nvPr>
        </p:nvSpPr>
        <p:spPr bwMode="gray"/>
        <p:txBody>
          <a:bodyPr/>
          <a:lstStyle/>
          <a:p>
            <a:r>
              <a:rPr lang="de-DE"/>
              <a:t>RheinNetz GmbH - Preisblatt vermiedene Netzentgelte 2026</a:t>
            </a:r>
            <a:endParaRPr lang="de-DE" dirty="0"/>
          </a:p>
        </p:txBody>
      </p:sp>
      <p:sp>
        <p:nvSpPr>
          <p:cNvPr id="6" name="Foliennummernplatzhalter 5">
            <a:extLst>
              <a:ext uri="{FF2B5EF4-FFF2-40B4-BE49-F238E27FC236}">
                <a16:creationId xmlns:a16="http://schemas.microsoft.com/office/drawing/2014/main" id="{28DA6587-86D5-44DC-ABD8-52FA8B1E042A}"/>
              </a:ext>
            </a:extLst>
          </p:cNvPr>
          <p:cNvSpPr>
            <a:spLocks noGrp="1"/>
          </p:cNvSpPr>
          <p:nvPr>
            <p:ph type="sldNum" sz="quarter" idx="12"/>
          </p:nvPr>
        </p:nvSpPr>
        <p:spPr bwMode="gray"/>
        <p:txBody>
          <a:bodyPr/>
          <a:lstStyle/>
          <a:p>
            <a:fld id="{C5FB5EDE-2A6A-4AA4-BC32-FF7B176E746C}" type="slidenum">
              <a:rPr lang="de-DE" smtClean="0"/>
              <a:t>‹Nr.›</a:t>
            </a:fld>
            <a:endParaRPr lang="de-DE"/>
          </a:p>
        </p:txBody>
      </p:sp>
      <p:sp>
        <p:nvSpPr>
          <p:cNvPr id="10" name="Textplatzhalter 9">
            <a:extLst>
              <a:ext uri="{FF2B5EF4-FFF2-40B4-BE49-F238E27FC236}">
                <a16:creationId xmlns:a16="http://schemas.microsoft.com/office/drawing/2014/main" id="{5C982D49-09A2-4AC6-8F0D-0BD2E2B3C2D8}"/>
              </a:ext>
            </a:extLst>
          </p:cNvPr>
          <p:cNvSpPr>
            <a:spLocks noGrp="1"/>
          </p:cNvSpPr>
          <p:nvPr>
            <p:ph type="body" sz="quarter" idx="13"/>
          </p:nvPr>
        </p:nvSpPr>
        <p:spPr bwMode="gray">
          <a:xfrm>
            <a:off x="695326" y="2349500"/>
            <a:ext cx="5761038" cy="395922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vl6pPr>
              <a:lnSpc>
                <a:spcPct val="110000"/>
              </a:lnSpc>
              <a:defRPr/>
            </a:lvl6pPr>
            <a:lvl7pPr>
              <a:lnSpc>
                <a:spcPct val="110000"/>
              </a:lnSpc>
              <a:defRPr/>
            </a:lvl7pPr>
            <a:lvl8pPr>
              <a:lnSpc>
                <a:spcPct val="110000"/>
              </a:lnSpc>
              <a:defRPr/>
            </a:lvl8pPr>
            <a:lvl9pPr>
              <a:lnSpc>
                <a:spcPct val="110000"/>
              </a:lnSpc>
              <a:defRPr/>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Untertitel 2">
            <a:extLst>
              <a:ext uri="{FF2B5EF4-FFF2-40B4-BE49-F238E27FC236}">
                <a16:creationId xmlns:a16="http://schemas.microsoft.com/office/drawing/2014/main" id="{1B8DB0DB-0A54-47AB-A30D-5199266CA0FB}"/>
              </a:ext>
            </a:extLst>
          </p:cNvPr>
          <p:cNvSpPr>
            <a:spLocks noGrp="1"/>
          </p:cNvSpPr>
          <p:nvPr>
            <p:ph type="subTitle" idx="1" hasCustomPrompt="1"/>
          </p:nvPr>
        </p:nvSpPr>
        <p:spPr bwMode="gray">
          <a:xfrm>
            <a:off x="695325" y="909000"/>
            <a:ext cx="5760675" cy="180000"/>
          </a:xfrm>
        </p:spPr>
        <p:txBody>
          <a:bodyPr>
            <a:noAutofit/>
          </a:bodyPr>
          <a:lstStyle>
            <a:lvl1pPr marL="0" indent="0" algn="l">
              <a:buNone/>
              <a:defRPr sz="1200" b="1">
                <a:solidFill>
                  <a:schemeClr val="tx1"/>
                </a:solidFill>
              </a:defRPr>
            </a:lvl1pPr>
            <a:lvl2pPr marL="0" indent="0" algn="l">
              <a:buNone/>
              <a:defRPr sz="1200" b="1"/>
            </a:lvl2pPr>
            <a:lvl3pPr marL="0" indent="0" algn="l">
              <a:buNone/>
              <a:defRPr sz="1200" b="1"/>
            </a:lvl3pPr>
            <a:lvl4pPr marL="0" indent="0" algn="l">
              <a:buNone/>
              <a:tabLst/>
              <a:defRPr sz="1200" b="1"/>
            </a:lvl4pPr>
            <a:lvl5pPr marL="0" indent="0" algn="l">
              <a:buNone/>
              <a:defRPr sz="1200" b="1"/>
            </a:lvl5pPr>
            <a:lvl6pPr marL="0" indent="0" algn="l">
              <a:buNone/>
              <a:defRPr sz="1200" b="1"/>
            </a:lvl6pPr>
            <a:lvl7pPr marL="0" indent="0" algn="l">
              <a:buNone/>
              <a:defRPr sz="1200" b="1"/>
            </a:lvl7pPr>
            <a:lvl8pPr marL="0" indent="0" algn="l">
              <a:buNone/>
              <a:defRPr sz="1200" b="1">
                <a:solidFill>
                  <a:schemeClr val="tx1"/>
                </a:solidFill>
              </a:defRPr>
            </a:lvl8pPr>
            <a:lvl9pPr marL="0" indent="0" algn="l">
              <a:buNone/>
              <a:defRPr sz="1200" b="1">
                <a:solidFill>
                  <a:schemeClr val="tx1"/>
                </a:solidFill>
              </a:defRPr>
            </a:lvl9pPr>
          </a:lstStyle>
          <a:p>
            <a:pPr lvl="0"/>
            <a:r>
              <a:rPr lang="de-DE" dirty="0"/>
              <a:t>Master-Untertitelformat bearbeiten</a:t>
            </a:r>
          </a:p>
        </p:txBody>
      </p:sp>
    </p:spTree>
    <p:extLst>
      <p:ext uri="{BB962C8B-B14F-4D97-AF65-F5344CB8AC3E}">
        <p14:creationId xmlns:p14="http://schemas.microsoft.com/office/powerpoint/2010/main" val="4126508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F3F000-340F-4A04-9C33-BD287752ECD0}"/>
              </a:ext>
            </a:extLst>
          </p:cNvPr>
          <p:cNvSpPr>
            <a:spLocks noGrp="1"/>
          </p:cNvSpPr>
          <p:nvPr>
            <p:ph type="title" hasCustomPrompt="1"/>
          </p:nvPr>
        </p:nvSpPr>
        <p:spPr bwMode="gray">
          <a:xfrm>
            <a:off x="695325" y="1089000"/>
            <a:ext cx="5760675" cy="900000"/>
          </a:xfrm>
        </p:spPr>
        <p:txBody>
          <a:bodyPr tIns="72000"/>
          <a:lstStyle>
            <a:lvl1pPr>
              <a:defRPr/>
            </a:lvl1pPr>
          </a:lstStyle>
          <a:p>
            <a:pPr lvl="0"/>
            <a:r>
              <a:rPr lang="de-DE" dirty="0"/>
              <a:t>Mastertitelformat </a:t>
            </a:r>
            <a:br>
              <a:rPr lang="de-DE" dirty="0"/>
            </a:br>
            <a:r>
              <a:rPr lang="de-DE" dirty="0"/>
              <a:t>bearbeiten</a:t>
            </a:r>
          </a:p>
        </p:txBody>
      </p:sp>
      <p:sp>
        <p:nvSpPr>
          <p:cNvPr id="4" name="Datumsplatzhalter 3">
            <a:extLst>
              <a:ext uri="{FF2B5EF4-FFF2-40B4-BE49-F238E27FC236}">
                <a16:creationId xmlns:a16="http://schemas.microsoft.com/office/drawing/2014/main" id="{F40E9BFE-5FE7-4F10-82D7-51C3BC4BA950}"/>
              </a:ext>
            </a:extLst>
          </p:cNvPr>
          <p:cNvSpPr>
            <a:spLocks noGrp="1"/>
          </p:cNvSpPr>
          <p:nvPr>
            <p:ph type="dt" sz="half" idx="10"/>
          </p:nvPr>
        </p:nvSpPr>
        <p:spPr bwMode="gray"/>
        <p:txBody>
          <a:bodyPr/>
          <a:lstStyle/>
          <a:p>
            <a:r>
              <a:rPr lang="de-DE"/>
              <a:t>19.11.2024</a:t>
            </a:r>
          </a:p>
        </p:txBody>
      </p:sp>
      <p:sp>
        <p:nvSpPr>
          <p:cNvPr id="5" name="Fußzeilenplatzhalter 4">
            <a:extLst>
              <a:ext uri="{FF2B5EF4-FFF2-40B4-BE49-F238E27FC236}">
                <a16:creationId xmlns:a16="http://schemas.microsoft.com/office/drawing/2014/main" id="{E07FD0EC-6252-49EA-9D8E-29BA2B47B455}"/>
              </a:ext>
            </a:extLst>
          </p:cNvPr>
          <p:cNvSpPr>
            <a:spLocks noGrp="1"/>
          </p:cNvSpPr>
          <p:nvPr>
            <p:ph type="ftr" sz="quarter" idx="11"/>
          </p:nvPr>
        </p:nvSpPr>
        <p:spPr bwMode="gray"/>
        <p:txBody>
          <a:bodyPr/>
          <a:lstStyle/>
          <a:p>
            <a:r>
              <a:rPr lang="de-DE"/>
              <a:t>RheinNetz GmbH - Preisblatt vermiedene Netzentgelte 2026</a:t>
            </a:r>
            <a:endParaRPr lang="de-DE" dirty="0"/>
          </a:p>
        </p:txBody>
      </p:sp>
      <p:sp>
        <p:nvSpPr>
          <p:cNvPr id="6" name="Foliennummernplatzhalter 5">
            <a:extLst>
              <a:ext uri="{FF2B5EF4-FFF2-40B4-BE49-F238E27FC236}">
                <a16:creationId xmlns:a16="http://schemas.microsoft.com/office/drawing/2014/main" id="{28DA6587-86D5-44DC-ABD8-52FA8B1E042A}"/>
              </a:ext>
            </a:extLst>
          </p:cNvPr>
          <p:cNvSpPr>
            <a:spLocks noGrp="1"/>
          </p:cNvSpPr>
          <p:nvPr>
            <p:ph type="sldNum" sz="quarter" idx="12"/>
          </p:nvPr>
        </p:nvSpPr>
        <p:spPr bwMode="gray"/>
        <p:txBody>
          <a:bodyPr/>
          <a:lstStyle/>
          <a:p>
            <a:fld id="{C5FB5EDE-2A6A-4AA4-BC32-FF7B176E746C}" type="slidenum">
              <a:rPr lang="de-DE" smtClean="0"/>
              <a:t>‹Nr.›</a:t>
            </a:fld>
            <a:endParaRPr lang="de-DE" dirty="0"/>
          </a:p>
        </p:txBody>
      </p:sp>
      <p:sp>
        <p:nvSpPr>
          <p:cNvPr id="8" name="Untertitel 2">
            <a:extLst>
              <a:ext uri="{FF2B5EF4-FFF2-40B4-BE49-F238E27FC236}">
                <a16:creationId xmlns:a16="http://schemas.microsoft.com/office/drawing/2014/main" id="{1B8DB0DB-0A54-47AB-A30D-5199266CA0FB}"/>
              </a:ext>
            </a:extLst>
          </p:cNvPr>
          <p:cNvSpPr>
            <a:spLocks noGrp="1"/>
          </p:cNvSpPr>
          <p:nvPr>
            <p:ph type="subTitle" idx="1" hasCustomPrompt="1"/>
          </p:nvPr>
        </p:nvSpPr>
        <p:spPr bwMode="gray">
          <a:xfrm>
            <a:off x="695325" y="909000"/>
            <a:ext cx="5760675" cy="180000"/>
          </a:xfrm>
        </p:spPr>
        <p:txBody>
          <a:bodyPr>
            <a:noAutofit/>
          </a:bodyPr>
          <a:lstStyle>
            <a:lvl1pPr marL="0" indent="0" algn="l">
              <a:buNone/>
              <a:defRPr sz="1200" b="1">
                <a:solidFill>
                  <a:schemeClr val="tx1"/>
                </a:solidFill>
              </a:defRPr>
            </a:lvl1pPr>
            <a:lvl2pPr marL="0" indent="0" algn="l">
              <a:buNone/>
              <a:defRPr sz="1200" b="1"/>
            </a:lvl2pPr>
            <a:lvl3pPr marL="0" indent="0" algn="l">
              <a:buNone/>
              <a:defRPr sz="1200" b="1"/>
            </a:lvl3pPr>
            <a:lvl4pPr marL="0" indent="0" algn="l">
              <a:buNone/>
              <a:tabLst/>
              <a:defRPr sz="1200" b="1"/>
            </a:lvl4pPr>
            <a:lvl5pPr marL="0" indent="0" algn="l">
              <a:buNone/>
              <a:defRPr sz="1200" b="1"/>
            </a:lvl5pPr>
            <a:lvl6pPr marL="0" indent="0" algn="l">
              <a:buNone/>
              <a:defRPr sz="1200" b="1"/>
            </a:lvl6pPr>
            <a:lvl7pPr marL="0" indent="0" algn="l">
              <a:buNone/>
              <a:defRPr sz="1200" b="1"/>
            </a:lvl7pPr>
            <a:lvl8pPr marL="0" indent="0" algn="l">
              <a:buNone/>
              <a:defRPr sz="1200" b="1">
                <a:solidFill>
                  <a:schemeClr val="tx1"/>
                </a:solidFill>
              </a:defRPr>
            </a:lvl8pPr>
            <a:lvl9pPr marL="0" indent="0" algn="l">
              <a:buNone/>
              <a:defRPr sz="1200" b="1">
                <a:solidFill>
                  <a:schemeClr val="tx1"/>
                </a:solidFill>
              </a:defRPr>
            </a:lvl9pPr>
          </a:lstStyle>
          <a:p>
            <a:pPr lvl="0"/>
            <a:r>
              <a:rPr lang="de-DE" dirty="0"/>
              <a:t>Master-Untertitelformat bearbeiten</a:t>
            </a:r>
          </a:p>
        </p:txBody>
      </p:sp>
    </p:spTree>
    <p:extLst>
      <p:ext uri="{BB962C8B-B14F-4D97-AF65-F5344CB8AC3E}">
        <p14:creationId xmlns:p14="http://schemas.microsoft.com/office/powerpoint/2010/main" val="133378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ogo Schlussfoli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7BC052B3-658A-4B2E-89C2-33782D6FE9C1}"/>
              </a:ext>
            </a:extLst>
          </p:cNvPr>
          <p:cNvSpPr/>
          <p:nvPr userDrawn="1"/>
        </p:nvSpPr>
        <p:spPr bwMode="gray">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e-DE" dirty="0"/>
          </a:p>
        </p:txBody>
      </p:sp>
      <p:sp>
        <p:nvSpPr>
          <p:cNvPr id="3" name="Datumsplatzhalter 2">
            <a:extLst>
              <a:ext uri="{FF2B5EF4-FFF2-40B4-BE49-F238E27FC236}">
                <a16:creationId xmlns:a16="http://schemas.microsoft.com/office/drawing/2014/main" id="{F70A3DB9-6241-45B6-96E2-81CE3F3CEE8D}"/>
              </a:ext>
            </a:extLst>
          </p:cNvPr>
          <p:cNvSpPr>
            <a:spLocks noGrp="1"/>
          </p:cNvSpPr>
          <p:nvPr>
            <p:ph type="dt" sz="half" idx="10"/>
          </p:nvPr>
        </p:nvSpPr>
        <p:spPr bwMode="gray">
          <a:xfrm>
            <a:off x="696000" y="-351000"/>
            <a:ext cx="720000" cy="180274"/>
          </a:xfrm>
        </p:spPr>
        <p:txBody>
          <a:bodyPr/>
          <a:lstStyle/>
          <a:p>
            <a:r>
              <a:rPr lang="de-DE"/>
              <a:t>19.11.2024</a:t>
            </a:r>
            <a:endParaRPr lang="de-DE" dirty="0"/>
          </a:p>
        </p:txBody>
      </p:sp>
      <p:sp>
        <p:nvSpPr>
          <p:cNvPr id="4" name="Fußzeilenplatzhalter 3">
            <a:extLst>
              <a:ext uri="{FF2B5EF4-FFF2-40B4-BE49-F238E27FC236}">
                <a16:creationId xmlns:a16="http://schemas.microsoft.com/office/drawing/2014/main" id="{9D82013E-255C-4D23-8B2A-4E2976DA6AB4}"/>
              </a:ext>
            </a:extLst>
          </p:cNvPr>
          <p:cNvSpPr>
            <a:spLocks noGrp="1"/>
          </p:cNvSpPr>
          <p:nvPr>
            <p:ph type="ftr" sz="quarter" idx="11"/>
          </p:nvPr>
        </p:nvSpPr>
        <p:spPr bwMode="gray">
          <a:xfrm>
            <a:off x="1416000" y="-351000"/>
            <a:ext cx="4319638" cy="180274"/>
          </a:xfrm>
        </p:spPr>
        <p:txBody>
          <a:bodyPr/>
          <a:lstStyle/>
          <a:p>
            <a:r>
              <a:rPr lang="de-DE"/>
              <a:t>RheinNetz GmbH - Preisblatt vermiedene Netzentgelte 2026</a:t>
            </a:r>
          </a:p>
        </p:txBody>
      </p:sp>
      <p:sp>
        <p:nvSpPr>
          <p:cNvPr id="5" name="Foliennummernplatzhalter 4">
            <a:extLst>
              <a:ext uri="{FF2B5EF4-FFF2-40B4-BE49-F238E27FC236}">
                <a16:creationId xmlns:a16="http://schemas.microsoft.com/office/drawing/2014/main" id="{0B62ED1F-0B7D-4CC7-B93D-0F5C3069928B}"/>
              </a:ext>
            </a:extLst>
          </p:cNvPr>
          <p:cNvSpPr>
            <a:spLocks noGrp="1"/>
          </p:cNvSpPr>
          <p:nvPr>
            <p:ph type="sldNum" sz="quarter" idx="12"/>
          </p:nvPr>
        </p:nvSpPr>
        <p:spPr bwMode="gray">
          <a:xfrm>
            <a:off x="336000" y="-351000"/>
            <a:ext cx="359325" cy="180000"/>
          </a:xfrm>
        </p:spPr>
        <p:txBody>
          <a:bodyPr/>
          <a:lstStyle/>
          <a:p>
            <a:fld id="{C5FB5EDE-2A6A-4AA4-BC32-FF7B176E746C}" type="slidenum">
              <a:rPr lang="de-DE" smtClean="0"/>
              <a:pPr/>
              <a:t>‹Nr.›</a:t>
            </a:fld>
            <a:endParaRPr lang="de-DE"/>
          </a:p>
        </p:txBody>
      </p:sp>
      <p:sp>
        <p:nvSpPr>
          <p:cNvPr id="8" name="Title 1">
            <a:extLst>
              <a:ext uri="{FF2B5EF4-FFF2-40B4-BE49-F238E27FC236}">
                <a16:creationId xmlns:a16="http://schemas.microsoft.com/office/drawing/2014/main" id="{47BB14DB-374A-4E01-A4B8-923A117A9C16}"/>
              </a:ext>
            </a:extLst>
          </p:cNvPr>
          <p:cNvSpPr>
            <a:spLocks noGrp="1"/>
          </p:cNvSpPr>
          <p:nvPr>
            <p:ph type="title" hasCustomPrompt="1"/>
          </p:nvPr>
        </p:nvSpPr>
        <p:spPr>
          <a:xfrm>
            <a:off x="4295775" y="4149000"/>
            <a:ext cx="3600450" cy="720587"/>
          </a:xfrm>
        </p:spPr>
        <p:txBody>
          <a:bodyPr tIns="0"/>
          <a:lstStyle>
            <a:lvl1pPr algn="ctr">
              <a:defRPr sz="1400">
                <a:solidFill>
                  <a:schemeClr val="bg2"/>
                </a:solidFill>
              </a:defRPr>
            </a:lvl1pPr>
            <a:lvl2pPr algn="ctr">
              <a:defRPr sz="1400">
                <a:solidFill>
                  <a:schemeClr val="bg2"/>
                </a:solidFill>
              </a:defRPr>
            </a:lvl2pPr>
            <a:lvl3pPr algn="ctr">
              <a:defRPr sz="1400">
                <a:solidFill>
                  <a:schemeClr val="bg2"/>
                </a:solidFill>
              </a:defRPr>
            </a:lvl3pPr>
            <a:lvl4pPr algn="ctr">
              <a:defRPr sz="1400">
                <a:solidFill>
                  <a:schemeClr val="bg2"/>
                </a:solidFill>
              </a:defRPr>
            </a:lvl4pPr>
            <a:lvl5pPr algn="ctr">
              <a:defRPr sz="1400">
                <a:solidFill>
                  <a:schemeClr val="bg2"/>
                </a:solidFill>
              </a:defRPr>
            </a:lvl5pPr>
            <a:lvl6pPr algn="ctr">
              <a:defRPr sz="1400">
                <a:solidFill>
                  <a:schemeClr val="bg2"/>
                </a:solidFill>
              </a:defRPr>
            </a:lvl6pPr>
            <a:lvl7pPr algn="ctr">
              <a:defRPr sz="1400">
                <a:solidFill>
                  <a:schemeClr val="bg2"/>
                </a:solidFill>
              </a:defRPr>
            </a:lvl7pPr>
            <a:lvl8pPr algn="ctr">
              <a:defRPr sz="1400">
                <a:solidFill>
                  <a:schemeClr val="bg2"/>
                </a:solidFill>
              </a:defRPr>
            </a:lvl8pPr>
            <a:lvl9pPr algn="ctr">
              <a:defRPr sz="1400">
                <a:solidFill>
                  <a:schemeClr val="bg2"/>
                </a:solidFill>
              </a:defRPr>
            </a:lvl9pPr>
          </a:lstStyle>
          <a:p>
            <a:pPr lvl="0"/>
            <a:r>
              <a:rPr lang="en-US" dirty="0"/>
              <a:t>Call to action</a:t>
            </a:r>
            <a:endParaRPr lang="en-GB" dirty="0"/>
          </a:p>
        </p:txBody>
      </p:sp>
      <p:pic>
        <p:nvPicPr>
          <p:cNvPr id="6" name="Grafik 13">
            <a:extLst>
              <a:ext uri="{FF2B5EF4-FFF2-40B4-BE49-F238E27FC236}">
                <a16:creationId xmlns:a16="http://schemas.microsoft.com/office/drawing/2014/main" id="{003D6831-E7DB-63A8-F83B-E87951130CE2}"/>
              </a:ext>
            </a:extLst>
          </p:cNvPr>
          <p:cNvPicPr>
            <a:picLocks noChangeAspect="1"/>
          </p:cNvPicPr>
          <p:nvPr userDrawn="1"/>
        </p:nvPicPr>
        <p:blipFill>
          <a:blip r:embed="rId2"/>
          <a:srcRect l="-48" t="-1469" r="48" b="-2992"/>
          <a:stretch/>
        </p:blipFill>
        <p:spPr bwMode="gray">
          <a:xfrm>
            <a:off x="5016500" y="3154363"/>
            <a:ext cx="2159000" cy="725919"/>
          </a:xfrm>
          <a:prstGeom prst="rect">
            <a:avLst/>
          </a:prstGeom>
        </p:spPr>
      </p:pic>
    </p:spTree>
    <p:extLst>
      <p:ext uri="{BB962C8B-B14F-4D97-AF65-F5344CB8AC3E}">
        <p14:creationId xmlns:p14="http://schemas.microsoft.com/office/powerpoint/2010/main" val="2254233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CC22B28-D1A3-4258-BEBE-87C642AD2342}"/>
              </a:ext>
            </a:extLst>
          </p:cNvPr>
          <p:cNvSpPr>
            <a:spLocks noGrp="1"/>
          </p:cNvSpPr>
          <p:nvPr>
            <p:ph type="title"/>
          </p:nvPr>
        </p:nvSpPr>
        <p:spPr bwMode="gray">
          <a:xfrm>
            <a:off x="695325" y="1089000"/>
            <a:ext cx="11160125" cy="900000"/>
          </a:xfrm>
          <a:prstGeom prst="rect">
            <a:avLst/>
          </a:prstGeom>
        </p:spPr>
        <p:txBody>
          <a:bodyPr vert="horz" lIns="0" tIns="72000" rIns="0" bIns="0" rtlCol="0" anchor="t">
            <a:noAutofit/>
          </a:bodyPr>
          <a:lstStyle/>
          <a:p>
            <a:pPr lvl="0"/>
            <a:r>
              <a:rPr lang="de-DE" dirty="0"/>
              <a:t>Mastertitelformat </a:t>
            </a:r>
            <a:br>
              <a:rPr lang="de-DE" dirty="0"/>
            </a:br>
            <a:r>
              <a:rPr lang="de-DE" dirty="0"/>
              <a:t>bearbeiten</a:t>
            </a:r>
          </a:p>
        </p:txBody>
      </p:sp>
      <p:sp>
        <p:nvSpPr>
          <p:cNvPr id="3" name="Textplatzhalter 2">
            <a:extLst>
              <a:ext uri="{FF2B5EF4-FFF2-40B4-BE49-F238E27FC236}">
                <a16:creationId xmlns:a16="http://schemas.microsoft.com/office/drawing/2014/main" id="{DF7A7899-1176-4714-BFC5-99E4DB99A754}"/>
              </a:ext>
            </a:extLst>
          </p:cNvPr>
          <p:cNvSpPr>
            <a:spLocks noGrp="1"/>
          </p:cNvSpPr>
          <p:nvPr>
            <p:ph type="body" idx="1"/>
          </p:nvPr>
        </p:nvSpPr>
        <p:spPr bwMode="gray">
          <a:xfrm>
            <a:off x="695325" y="2349499"/>
            <a:ext cx="11160125" cy="3959225"/>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a:extLst>
              <a:ext uri="{FF2B5EF4-FFF2-40B4-BE49-F238E27FC236}">
                <a16:creationId xmlns:a16="http://schemas.microsoft.com/office/drawing/2014/main" id="{89E6ADEB-3EA6-4FEA-9F5A-2E6A8A33C6A6}"/>
              </a:ext>
            </a:extLst>
          </p:cNvPr>
          <p:cNvSpPr>
            <a:spLocks noGrp="1"/>
          </p:cNvSpPr>
          <p:nvPr>
            <p:ph type="dt" sz="half" idx="2"/>
          </p:nvPr>
        </p:nvSpPr>
        <p:spPr bwMode="gray">
          <a:xfrm>
            <a:off x="696000" y="302579"/>
            <a:ext cx="720000" cy="180274"/>
          </a:xfrm>
          <a:prstGeom prst="rect">
            <a:avLst/>
          </a:prstGeom>
        </p:spPr>
        <p:txBody>
          <a:bodyPr vert="horz" wrap="none" lIns="0" tIns="0" rIns="0" bIns="0" rtlCol="0" anchor="t"/>
          <a:lstStyle>
            <a:lvl1pPr algn="l">
              <a:defRPr sz="800">
                <a:solidFill>
                  <a:schemeClr val="accent1"/>
                </a:solidFill>
              </a:defRPr>
            </a:lvl1pPr>
          </a:lstStyle>
          <a:p>
            <a:r>
              <a:rPr lang="de-DE"/>
              <a:t>19.11.2024</a:t>
            </a:r>
            <a:endParaRPr lang="de-DE" dirty="0"/>
          </a:p>
        </p:txBody>
      </p:sp>
      <p:sp>
        <p:nvSpPr>
          <p:cNvPr id="5" name="Fußzeilenplatzhalter 4">
            <a:extLst>
              <a:ext uri="{FF2B5EF4-FFF2-40B4-BE49-F238E27FC236}">
                <a16:creationId xmlns:a16="http://schemas.microsoft.com/office/drawing/2014/main" id="{AC251B0C-0232-4145-8300-5B5D4ADF2327}"/>
              </a:ext>
            </a:extLst>
          </p:cNvPr>
          <p:cNvSpPr>
            <a:spLocks noGrp="1"/>
          </p:cNvSpPr>
          <p:nvPr>
            <p:ph type="ftr" sz="quarter" idx="3"/>
          </p:nvPr>
        </p:nvSpPr>
        <p:spPr bwMode="gray">
          <a:xfrm>
            <a:off x="1416000" y="302579"/>
            <a:ext cx="4319638" cy="180274"/>
          </a:xfrm>
          <a:prstGeom prst="rect">
            <a:avLst/>
          </a:prstGeom>
        </p:spPr>
        <p:txBody>
          <a:bodyPr vert="horz" wrap="none" lIns="0" tIns="0" rIns="0" bIns="0" rtlCol="0" anchor="t"/>
          <a:lstStyle>
            <a:lvl1pPr algn="l">
              <a:defRPr sz="800">
                <a:solidFill>
                  <a:schemeClr val="accent1"/>
                </a:solidFill>
              </a:defRPr>
            </a:lvl1pPr>
          </a:lstStyle>
          <a:p>
            <a:r>
              <a:rPr lang="de-DE"/>
              <a:t>RheinNetz GmbH - Preisblatt vermiedene Netzentgelte 2026</a:t>
            </a:r>
            <a:endParaRPr lang="de-DE" dirty="0"/>
          </a:p>
        </p:txBody>
      </p:sp>
      <p:sp>
        <p:nvSpPr>
          <p:cNvPr id="6" name="Foliennummernplatzhalter 5">
            <a:extLst>
              <a:ext uri="{FF2B5EF4-FFF2-40B4-BE49-F238E27FC236}">
                <a16:creationId xmlns:a16="http://schemas.microsoft.com/office/drawing/2014/main" id="{744938F2-A076-4BF9-B690-BCB3E75B62E4}"/>
              </a:ext>
            </a:extLst>
          </p:cNvPr>
          <p:cNvSpPr>
            <a:spLocks noGrp="1"/>
          </p:cNvSpPr>
          <p:nvPr>
            <p:ph type="sldNum" sz="quarter" idx="4"/>
          </p:nvPr>
        </p:nvSpPr>
        <p:spPr bwMode="gray">
          <a:xfrm>
            <a:off x="336000" y="302579"/>
            <a:ext cx="359325" cy="180000"/>
          </a:xfrm>
          <a:prstGeom prst="rect">
            <a:avLst/>
          </a:prstGeom>
        </p:spPr>
        <p:txBody>
          <a:bodyPr vert="horz" wrap="none" lIns="0" tIns="0" rIns="0" bIns="0" rtlCol="0" anchor="t"/>
          <a:lstStyle>
            <a:lvl1pPr algn="l">
              <a:defRPr sz="800" b="1">
                <a:solidFill>
                  <a:schemeClr val="accent2"/>
                </a:solidFill>
              </a:defRPr>
            </a:lvl1pPr>
          </a:lstStyle>
          <a:p>
            <a:fld id="{C5FB5EDE-2A6A-4AA4-BC32-FF7B176E746C}" type="slidenum">
              <a:rPr lang="de-DE" smtClean="0"/>
              <a:pPr/>
              <a:t>‹Nr.›</a:t>
            </a:fld>
            <a:endParaRPr lang="de-DE"/>
          </a:p>
        </p:txBody>
      </p:sp>
      <p:pic>
        <p:nvPicPr>
          <p:cNvPr id="9" name="Grafik 13">
            <a:extLst>
              <a:ext uri="{FF2B5EF4-FFF2-40B4-BE49-F238E27FC236}">
                <a16:creationId xmlns:a16="http://schemas.microsoft.com/office/drawing/2014/main" id="{530F8553-B1D4-572F-4C92-5004CA1D43D7}"/>
              </a:ext>
            </a:extLst>
          </p:cNvPr>
          <p:cNvPicPr>
            <a:picLocks noChangeAspect="1"/>
          </p:cNvPicPr>
          <p:nvPr userDrawn="1"/>
        </p:nvPicPr>
        <p:blipFill>
          <a:blip r:embed="rId7"/>
          <a:srcRect l="-48" t="-1469" r="48" b="-2992"/>
          <a:stretch/>
        </p:blipFill>
        <p:spPr bwMode="gray">
          <a:xfrm>
            <a:off x="11009796" y="302579"/>
            <a:ext cx="1005198" cy="337977"/>
          </a:xfrm>
          <a:prstGeom prst="rect">
            <a:avLst/>
          </a:prstGeom>
        </p:spPr>
      </p:pic>
    </p:spTree>
    <p:extLst>
      <p:ext uri="{BB962C8B-B14F-4D97-AF65-F5344CB8AC3E}">
        <p14:creationId xmlns:p14="http://schemas.microsoft.com/office/powerpoint/2010/main" val="2723166429"/>
      </p:ext>
    </p:extLst>
  </p:cSld>
  <p:clrMap bg1="lt1" tx1="dk1" bg2="lt2" tx2="dk2" accent1="accent1" accent2="accent2" accent3="accent3" accent4="accent4" accent5="accent5" accent6="accent6" hlink="hlink" folHlink="folHlink"/>
  <p:sldLayoutIdLst>
    <p:sldLayoutId id="2147483712" r:id="rId1"/>
    <p:sldLayoutId id="2147483704" r:id="rId2"/>
    <p:sldLayoutId id="2147483650" r:id="rId3"/>
    <p:sldLayoutId id="2147483653" r:id="rId4"/>
    <p:sldLayoutId id="214748371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200" kern="1200">
          <a:solidFill>
            <a:schemeClr val="tx1"/>
          </a:solidFill>
          <a:latin typeface="+mn-lt"/>
          <a:ea typeface="+mn-ea"/>
          <a:cs typeface="+mn-cs"/>
        </a:defRPr>
      </a:lvl1pPr>
      <a:lvl2pPr marL="0" indent="0" algn="l" defTabSz="914400" rtl="0" eaLnBrk="1" latinLnBrk="0" hangingPunct="1">
        <a:lnSpc>
          <a:spcPct val="100000"/>
        </a:lnSpc>
        <a:spcBef>
          <a:spcPts val="300"/>
        </a:spcBef>
        <a:spcAft>
          <a:spcPts val="300"/>
        </a:spcAft>
        <a:buFont typeface="Arial" panose="020B0604020202020204" pitchFamily="34" charset="0"/>
        <a:buNone/>
        <a:defRPr sz="1000" b="0" kern="1200">
          <a:solidFill>
            <a:schemeClr val="tx1"/>
          </a:solidFill>
          <a:latin typeface="+mn-lt"/>
          <a:ea typeface="+mn-ea"/>
          <a:cs typeface="+mn-cs"/>
        </a:defRPr>
      </a:lvl2pPr>
      <a:lvl3pPr marL="216000" indent="-216000" algn="l" defTabSz="914400" rtl="0" eaLnBrk="1" latinLnBrk="0" hangingPunct="1">
        <a:lnSpc>
          <a:spcPct val="100000"/>
        </a:lnSpc>
        <a:spcBef>
          <a:spcPts val="300"/>
        </a:spcBef>
        <a:spcAft>
          <a:spcPts val="300"/>
        </a:spcAft>
        <a:buClr>
          <a:schemeClr val="bg2"/>
        </a:buClr>
        <a:buFont typeface="Arial" panose="020B0604020202020204" pitchFamily="34" charset="0"/>
        <a:buChar char="○"/>
        <a:defRPr sz="1200" kern="1200">
          <a:solidFill>
            <a:schemeClr val="tx1"/>
          </a:solidFill>
          <a:latin typeface="+mn-lt"/>
          <a:ea typeface="+mn-ea"/>
          <a:cs typeface="+mn-cs"/>
        </a:defRPr>
      </a:lvl3pPr>
      <a:lvl4pPr marL="432000" indent="-216000" algn="l" defTabSz="914400" rtl="0" eaLnBrk="1" latinLnBrk="0" hangingPunct="1">
        <a:lnSpc>
          <a:spcPct val="100000"/>
        </a:lnSpc>
        <a:spcBef>
          <a:spcPts val="0"/>
        </a:spcBef>
        <a:spcAft>
          <a:spcPts val="300"/>
        </a:spcAft>
        <a:buClr>
          <a:schemeClr val="bg2"/>
        </a:buClr>
        <a:buFont typeface="Symbol" panose="05050102010706020507" pitchFamily="18" charset="2"/>
        <a:buChar char="-"/>
        <a:defRPr sz="1200" kern="1200">
          <a:solidFill>
            <a:schemeClr val="tx1"/>
          </a:solidFill>
          <a:latin typeface="+mn-lt"/>
          <a:ea typeface="+mn-ea"/>
          <a:cs typeface="+mn-cs"/>
        </a:defRPr>
      </a:lvl4pPr>
      <a:lvl5pPr marL="648000" indent="-216000" algn="l" defTabSz="914400" rtl="0" eaLnBrk="1" latinLnBrk="0" hangingPunct="1">
        <a:lnSpc>
          <a:spcPct val="100000"/>
        </a:lnSpc>
        <a:spcBef>
          <a:spcPts val="0"/>
        </a:spcBef>
        <a:spcAft>
          <a:spcPts val="300"/>
        </a:spcAft>
        <a:buClr>
          <a:schemeClr val="bg2"/>
        </a:buClr>
        <a:buFont typeface="Symbol" panose="05050102010706020507" pitchFamily="18" charset="2"/>
        <a:buChar char="-"/>
        <a:defRPr sz="1200" kern="1200">
          <a:solidFill>
            <a:schemeClr val="tx1"/>
          </a:solidFill>
          <a:latin typeface="+mn-lt"/>
          <a:ea typeface="+mn-ea"/>
          <a:cs typeface="+mn-cs"/>
        </a:defRPr>
      </a:lvl5pPr>
      <a:lvl6pPr marL="216000" indent="-216000" algn="l" defTabSz="914400" rtl="0" eaLnBrk="1" latinLnBrk="0" hangingPunct="1">
        <a:lnSpc>
          <a:spcPct val="100000"/>
        </a:lnSpc>
        <a:spcBef>
          <a:spcPts val="300"/>
        </a:spcBef>
        <a:spcAft>
          <a:spcPts val="300"/>
        </a:spcAft>
        <a:buClr>
          <a:schemeClr val="bg2"/>
        </a:buClr>
        <a:buFont typeface="+mj-lt"/>
        <a:buAutoNum type="arabicPeriod"/>
        <a:defRPr sz="1200" kern="1200">
          <a:solidFill>
            <a:schemeClr val="tx1"/>
          </a:solidFill>
          <a:latin typeface="+mn-lt"/>
          <a:ea typeface="+mn-ea"/>
          <a:cs typeface="+mn-cs"/>
        </a:defRPr>
      </a:lvl6pPr>
      <a:lvl7pPr marL="432000" indent="-216000" algn="l" defTabSz="914400" rtl="0" eaLnBrk="1" latinLnBrk="0" hangingPunct="1">
        <a:lnSpc>
          <a:spcPct val="100000"/>
        </a:lnSpc>
        <a:spcBef>
          <a:spcPts val="0"/>
        </a:spcBef>
        <a:spcAft>
          <a:spcPts val="300"/>
        </a:spcAft>
        <a:buClr>
          <a:schemeClr val="bg2"/>
        </a:buClr>
        <a:buFont typeface="+mj-lt"/>
        <a:buAutoNum type="alphaLcPeriod"/>
        <a:defRPr sz="1200" kern="1200">
          <a:solidFill>
            <a:schemeClr val="tx1"/>
          </a:solidFill>
          <a:latin typeface="+mn-lt"/>
          <a:ea typeface="+mn-ea"/>
          <a:cs typeface="+mn-cs"/>
        </a:defRPr>
      </a:lvl7pPr>
      <a:lvl8pPr marL="0" indent="0" algn="l" defTabSz="914400" rtl="0" eaLnBrk="1" latinLnBrk="0" hangingPunct="1">
        <a:lnSpc>
          <a:spcPct val="100000"/>
        </a:lnSpc>
        <a:spcBef>
          <a:spcPts val="300"/>
        </a:spcBef>
        <a:spcAft>
          <a:spcPts val="300"/>
        </a:spcAft>
        <a:buFont typeface="Arial" panose="020B0604020202020204" pitchFamily="34" charset="0"/>
        <a:buNone/>
        <a:defRPr sz="1600" b="1" kern="1200">
          <a:solidFill>
            <a:schemeClr val="bg2"/>
          </a:solidFill>
          <a:latin typeface="+mn-lt"/>
          <a:ea typeface="+mn-ea"/>
          <a:cs typeface="+mn-cs"/>
        </a:defRPr>
      </a:lvl8pPr>
      <a:lvl9pPr marL="0" indent="0" algn="l" defTabSz="914400" rtl="0" eaLnBrk="1" latinLnBrk="0" hangingPunct="1">
        <a:lnSpc>
          <a:spcPct val="100000"/>
        </a:lnSpc>
        <a:spcBef>
          <a:spcPts val="300"/>
        </a:spcBef>
        <a:spcAft>
          <a:spcPts val="300"/>
        </a:spcAft>
        <a:buFont typeface="Arial" panose="020B0604020202020204" pitchFamily="34" charset="0"/>
        <a:buNone/>
        <a:defRPr sz="800" kern="1200">
          <a:solidFill>
            <a:schemeClr val="accent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12" userDrawn="1">
          <p15:clr>
            <a:srgbClr val="A4A3A4"/>
          </p15:clr>
        </p15:guide>
        <p15:guide id="4" pos="438" userDrawn="1">
          <p15:clr>
            <a:srgbClr val="F26B43"/>
          </p15:clr>
        </p15:guide>
        <p15:guide id="5" pos="665" userDrawn="1">
          <p15:clr>
            <a:srgbClr val="A4A3A4"/>
          </p15:clr>
        </p15:guide>
        <p15:guide id="6" pos="892" userDrawn="1">
          <p15:clr>
            <a:srgbClr val="A4A3A4"/>
          </p15:clr>
        </p15:guide>
        <p15:guide id="7" pos="1119" userDrawn="1">
          <p15:clr>
            <a:srgbClr val="A4A3A4"/>
          </p15:clr>
        </p15:guide>
        <p15:guide id="8" pos="1346" userDrawn="1">
          <p15:clr>
            <a:srgbClr val="A4A3A4"/>
          </p15:clr>
        </p15:guide>
        <p15:guide id="9" pos="1572" userDrawn="1">
          <p15:clr>
            <a:srgbClr val="A4A3A4"/>
          </p15:clr>
        </p15:guide>
        <p15:guide id="10" pos="1799" userDrawn="1">
          <p15:clr>
            <a:srgbClr val="A4A3A4"/>
          </p15:clr>
        </p15:guide>
        <p15:guide id="11" pos="2026" userDrawn="1">
          <p15:clr>
            <a:srgbClr val="A4A3A4"/>
          </p15:clr>
        </p15:guide>
        <p15:guide id="12" pos="2253" userDrawn="1">
          <p15:clr>
            <a:srgbClr val="A4A3A4"/>
          </p15:clr>
        </p15:guide>
        <p15:guide id="13" pos="2479" userDrawn="1">
          <p15:clr>
            <a:srgbClr val="A4A3A4"/>
          </p15:clr>
        </p15:guide>
        <p15:guide id="14" pos="2706" userDrawn="1">
          <p15:clr>
            <a:srgbClr val="A4A3A4"/>
          </p15:clr>
        </p15:guide>
        <p15:guide id="15" pos="2933" userDrawn="1">
          <p15:clr>
            <a:srgbClr val="A4A3A4"/>
          </p15:clr>
        </p15:guide>
        <p15:guide id="16" pos="3160" userDrawn="1">
          <p15:clr>
            <a:srgbClr val="A4A3A4"/>
          </p15:clr>
        </p15:guide>
        <p15:guide id="17" pos="3386" userDrawn="1">
          <p15:clr>
            <a:srgbClr val="A4A3A4"/>
          </p15:clr>
        </p15:guide>
        <p15:guide id="18" pos="3613" userDrawn="1">
          <p15:clr>
            <a:srgbClr val="A4A3A4"/>
          </p15:clr>
        </p15:guide>
        <p15:guide id="19" pos="4067" userDrawn="1">
          <p15:clr>
            <a:srgbClr val="A4A3A4"/>
          </p15:clr>
        </p15:guide>
        <p15:guide id="20" pos="4294" userDrawn="1">
          <p15:clr>
            <a:srgbClr val="A4A3A4"/>
          </p15:clr>
        </p15:guide>
        <p15:guide id="21" pos="4520" userDrawn="1">
          <p15:clr>
            <a:srgbClr val="A4A3A4"/>
          </p15:clr>
        </p15:guide>
        <p15:guide id="22" pos="4747" userDrawn="1">
          <p15:clr>
            <a:srgbClr val="A4A3A4"/>
          </p15:clr>
        </p15:guide>
        <p15:guide id="23" pos="4974" userDrawn="1">
          <p15:clr>
            <a:srgbClr val="A4A3A4"/>
          </p15:clr>
        </p15:guide>
        <p15:guide id="24" pos="5201" userDrawn="1">
          <p15:clr>
            <a:srgbClr val="A4A3A4"/>
          </p15:clr>
        </p15:guide>
        <p15:guide id="25" pos="5427" userDrawn="1">
          <p15:clr>
            <a:srgbClr val="A4A3A4"/>
          </p15:clr>
        </p15:guide>
        <p15:guide id="26" pos="5654" userDrawn="1">
          <p15:clr>
            <a:srgbClr val="A4A3A4"/>
          </p15:clr>
        </p15:guide>
        <p15:guide id="27" pos="5881" userDrawn="1">
          <p15:clr>
            <a:srgbClr val="A4A3A4"/>
          </p15:clr>
        </p15:guide>
        <p15:guide id="28" pos="6108" userDrawn="1">
          <p15:clr>
            <a:srgbClr val="A4A3A4"/>
          </p15:clr>
        </p15:guide>
        <p15:guide id="29" pos="6334" userDrawn="1">
          <p15:clr>
            <a:srgbClr val="A4A3A4"/>
          </p15:clr>
        </p15:guide>
        <p15:guide id="30" pos="6561" userDrawn="1">
          <p15:clr>
            <a:srgbClr val="A4A3A4"/>
          </p15:clr>
        </p15:guide>
        <p15:guide id="31" pos="6788" userDrawn="1">
          <p15:clr>
            <a:srgbClr val="A4A3A4"/>
          </p15:clr>
        </p15:guide>
        <p15:guide id="32" pos="7015" userDrawn="1">
          <p15:clr>
            <a:srgbClr val="A4A3A4"/>
          </p15:clr>
        </p15:guide>
        <p15:guide id="33" pos="7242" userDrawn="1">
          <p15:clr>
            <a:srgbClr val="A4A3A4"/>
          </p15:clr>
        </p15:guide>
        <p15:guide id="34" pos="7468" userDrawn="1">
          <p15:clr>
            <a:srgbClr val="F26B43"/>
          </p15:clr>
        </p15:guide>
        <p15:guide id="35" orient="horz" pos="1933" userDrawn="1">
          <p15:clr>
            <a:srgbClr val="A4A3A4"/>
          </p15:clr>
        </p15:guide>
        <p15:guide id="36" orient="horz" pos="1706" userDrawn="1">
          <p15:clr>
            <a:srgbClr val="A4A3A4"/>
          </p15:clr>
        </p15:guide>
        <p15:guide id="37" orient="horz" pos="1480" userDrawn="1">
          <p15:clr>
            <a:srgbClr val="F26B43"/>
          </p15:clr>
        </p15:guide>
        <p15:guide id="38" orient="horz" pos="1253" userDrawn="1">
          <p15:clr>
            <a:srgbClr val="A4A3A4"/>
          </p15:clr>
        </p15:guide>
        <p15:guide id="39" orient="horz" pos="1026" userDrawn="1">
          <p15:clr>
            <a:srgbClr val="A4A3A4"/>
          </p15:clr>
        </p15:guide>
        <p15:guide id="40" orient="horz" pos="799" userDrawn="1">
          <p15:clr>
            <a:srgbClr val="A4A3A4"/>
          </p15:clr>
        </p15:guide>
        <p15:guide id="41" orient="horz" pos="573" userDrawn="1">
          <p15:clr>
            <a:srgbClr val="F26B43"/>
          </p15:clr>
        </p15:guide>
        <p15:guide id="42" orient="horz" pos="346" userDrawn="1">
          <p15:clr>
            <a:srgbClr val="A4A3A4"/>
          </p15:clr>
        </p15:guide>
        <p15:guide id="43" orient="horz" pos="119" userDrawn="1">
          <p15:clr>
            <a:srgbClr val="A4A3A4"/>
          </p15:clr>
        </p15:guide>
        <p15:guide id="44" orient="horz" pos="2387" userDrawn="1">
          <p15:clr>
            <a:srgbClr val="A4A3A4"/>
          </p15:clr>
        </p15:guide>
        <p15:guide id="45" orient="horz" pos="2614" userDrawn="1">
          <p15:clr>
            <a:srgbClr val="A4A3A4"/>
          </p15:clr>
        </p15:guide>
        <p15:guide id="46" orient="horz" pos="2840" userDrawn="1">
          <p15:clr>
            <a:srgbClr val="A4A3A4"/>
          </p15:clr>
        </p15:guide>
        <p15:guide id="47" orient="horz" pos="3067" userDrawn="1">
          <p15:clr>
            <a:srgbClr val="A4A3A4"/>
          </p15:clr>
        </p15:guide>
        <p15:guide id="48" orient="horz" pos="3294" userDrawn="1">
          <p15:clr>
            <a:srgbClr val="A4A3A4"/>
          </p15:clr>
        </p15:guide>
        <p15:guide id="49" orient="horz" pos="3521" userDrawn="1">
          <p15:clr>
            <a:srgbClr val="A4A3A4"/>
          </p15:clr>
        </p15:guide>
        <p15:guide id="50" orient="horz" pos="3747" userDrawn="1">
          <p15:clr>
            <a:srgbClr val="A4A3A4"/>
          </p15:clr>
        </p15:guide>
        <p15:guide id="51" orient="horz" pos="3974" userDrawn="1">
          <p15:clr>
            <a:srgbClr val="F26B43"/>
          </p15:clr>
        </p15:guide>
        <p15:guide id="52" orient="horz" pos="4201"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CB97C72D-782C-62A5-1F8D-C67E247EC45C}"/>
              </a:ext>
            </a:extLst>
          </p:cNvPr>
          <p:cNvSpPr>
            <a:spLocks noGrp="1"/>
          </p:cNvSpPr>
          <p:nvPr>
            <p:ph type="ftr" sz="quarter" idx="11"/>
          </p:nvPr>
        </p:nvSpPr>
        <p:spPr>
          <a:xfrm>
            <a:off x="504000" y="287863"/>
            <a:ext cx="4319638" cy="180274"/>
          </a:xfrm>
        </p:spPr>
        <p:txBody>
          <a:bodyPr/>
          <a:lstStyle/>
          <a:p>
            <a:r>
              <a:rPr lang="de-DE" dirty="0"/>
              <a:t>RheinNetz GmbH - Preisblatt vermiedene Netzentgelte 2026</a:t>
            </a:r>
          </a:p>
        </p:txBody>
      </p:sp>
      <p:sp>
        <p:nvSpPr>
          <p:cNvPr id="11" name="Titel 1">
            <a:extLst>
              <a:ext uri="{FF2B5EF4-FFF2-40B4-BE49-F238E27FC236}">
                <a16:creationId xmlns:a16="http://schemas.microsoft.com/office/drawing/2014/main" id="{FBF9B189-980F-556E-204D-D9FE9FE7AC26}"/>
              </a:ext>
            </a:extLst>
          </p:cNvPr>
          <p:cNvSpPr txBox="1">
            <a:spLocks/>
          </p:cNvSpPr>
          <p:nvPr/>
        </p:nvSpPr>
        <p:spPr bwMode="gray">
          <a:xfrm>
            <a:off x="504000" y="977642"/>
            <a:ext cx="9696456" cy="651158"/>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r>
              <a:rPr lang="de-DE" b="0" dirty="0"/>
              <a:t>Vermiedene Netzentgelte 2026</a:t>
            </a:r>
          </a:p>
        </p:txBody>
      </p:sp>
      <p:sp>
        <p:nvSpPr>
          <p:cNvPr id="12" name="Textplatzhalter 14">
            <a:extLst>
              <a:ext uri="{FF2B5EF4-FFF2-40B4-BE49-F238E27FC236}">
                <a16:creationId xmlns:a16="http://schemas.microsoft.com/office/drawing/2014/main" id="{024E9FC1-8866-9DB0-0448-96FEFBBC4516}"/>
              </a:ext>
            </a:extLst>
          </p:cNvPr>
          <p:cNvSpPr txBox="1">
            <a:spLocks/>
          </p:cNvSpPr>
          <p:nvPr/>
        </p:nvSpPr>
        <p:spPr>
          <a:xfrm>
            <a:off x="504000" y="1703491"/>
            <a:ext cx="11262427" cy="2445589"/>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00" dirty="0">
                <a:solidFill>
                  <a:schemeClr val="tx1"/>
                </a:solidFill>
              </a:rPr>
              <a:t>Dieses Preisblatt wird gemäß § 18 </a:t>
            </a:r>
            <a:r>
              <a:rPr lang="de-DE" sz="1600" dirty="0" err="1">
                <a:solidFill>
                  <a:schemeClr val="tx1"/>
                </a:solidFill>
              </a:rPr>
              <a:t>StromNEV</a:t>
            </a:r>
            <a:r>
              <a:rPr lang="de-DE" sz="1600" dirty="0">
                <a:solidFill>
                  <a:schemeClr val="tx1"/>
                </a:solidFill>
              </a:rPr>
              <a:t> unter Beachtung des Netzentgeltmodernisierungsgesetzes (</a:t>
            </a:r>
            <a:r>
              <a:rPr lang="de-DE" sz="1600" dirty="0" err="1">
                <a:solidFill>
                  <a:schemeClr val="tx1"/>
                </a:solidFill>
              </a:rPr>
              <a:t>NEMoG</a:t>
            </a:r>
            <a:r>
              <a:rPr lang="de-DE" sz="1600" dirty="0">
                <a:solidFill>
                  <a:schemeClr val="tx1"/>
                </a:solidFill>
              </a:rPr>
              <a:t>) vom 22. Juli 2017 veröffentlicht.</a:t>
            </a:r>
          </a:p>
          <a:p>
            <a:endParaRPr lang="de-DE" sz="1600" dirty="0">
              <a:solidFill>
                <a:schemeClr val="tx1"/>
              </a:solidFill>
            </a:endParaRPr>
          </a:p>
          <a:p>
            <a:r>
              <a:rPr lang="de-DE" sz="1600" dirty="0">
                <a:solidFill>
                  <a:schemeClr val="tx1"/>
                </a:solidFill>
              </a:rPr>
              <a:t>Alle Preise sind Nettopreise zuzüglich gesetzlicher Umsatzsteuer.</a:t>
            </a:r>
          </a:p>
        </p:txBody>
      </p:sp>
      <p:sp>
        <p:nvSpPr>
          <p:cNvPr id="13" name="Textplatzhalter 16">
            <a:extLst>
              <a:ext uri="{FF2B5EF4-FFF2-40B4-BE49-F238E27FC236}">
                <a16:creationId xmlns:a16="http://schemas.microsoft.com/office/drawing/2014/main" id="{C396DC0D-19A5-DA37-0B9D-1E99C07DC3F4}"/>
              </a:ext>
            </a:extLst>
          </p:cNvPr>
          <p:cNvSpPr txBox="1">
            <a:spLocks/>
          </p:cNvSpPr>
          <p:nvPr/>
        </p:nvSpPr>
        <p:spPr>
          <a:xfrm>
            <a:off x="504000" y="6120000"/>
            <a:ext cx="7883526" cy="360000"/>
          </a:xfrm>
          <a:prstGeom prst="rect">
            <a:avLst/>
          </a:prstGeom>
        </p:spPr>
        <p:txBody>
          <a:bodyPr/>
          <a:lstStyle>
            <a:lvl1pPr marL="269875"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1pPr>
            <a:lvl2pPr marL="538163" indent="-268288" algn="l" defTabSz="914400" rtl="0" eaLnBrk="1" latinLnBrk="0" hangingPunct="1">
              <a:lnSpc>
                <a:spcPct val="90000"/>
              </a:lnSpc>
              <a:spcBef>
                <a:spcPts val="1000"/>
              </a:spcBef>
              <a:buClr>
                <a:schemeClr val="tx2"/>
              </a:buClr>
              <a:buFont typeface="Arial"/>
              <a:buChar char="•"/>
              <a:defRPr lang="de-DE" sz="1600" b="0" kern="1200" dirty="0">
                <a:solidFill>
                  <a:schemeClr val="tx1"/>
                </a:solidFill>
                <a:latin typeface="+mn-lt"/>
                <a:ea typeface="+mn-ea"/>
                <a:cs typeface="+mn-cs"/>
                <a:sym typeface="+mn-lt"/>
              </a:defRPr>
            </a:lvl2pPr>
            <a:lvl3pPr marL="808038"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3pPr>
            <a:lvl4pPr marL="1076325" indent="-268288"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4pPr>
            <a:lvl5pPr marL="1346200"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dirty="0"/>
              <a:t>Stand: 01.01.2026</a:t>
            </a:r>
          </a:p>
        </p:txBody>
      </p:sp>
    </p:spTree>
    <p:extLst>
      <p:ext uri="{BB962C8B-B14F-4D97-AF65-F5344CB8AC3E}">
        <p14:creationId xmlns:p14="http://schemas.microsoft.com/office/powerpoint/2010/main" val="1823838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3. Endabrechnung</a:t>
            </a:r>
            <a:endParaRPr lang="de-DE" b="0" baseline="-25000" dirty="0"/>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Endgültige Faktoren nach VDN-Leitfaden</a:t>
            </a:r>
            <a:endParaRPr kumimoji="0" lang="de-DE" sz="1800" b="1" i="0" u="none" strike="noStrike" kern="1200" cap="none" spc="0" normalizeH="0" baseline="30000" noProof="0" dirty="0">
              <a:ln>
                <a:noFill/>
              </a:ln>
              <a:solidFill>
                <a:srgbClr val="000000"/>
              </a:solidFill>
              <a:effectLst/>
              <a:uLnTx/>
              <a:uFillTx/>
              <a:latin typeface="Arial"/>
              <a:ea typeface="+mn-ea"/>
              <a:cs typeface="+mn-cs"/>
              <a:sym typeface="+mn-lt"/>
            </a:endParaRP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dirty="0"/>
              <a:t>RheinNetz GmbH - Preisblatt vermiedene Netzentgelte 2026</a:t>
            </a:r>
          </a:p>
        </p:txBody>
      </p:sp>
      <p:pic>
        <p:nvPicPr>
          <p:cNvPr id="2" name="Grafik 1">
            <a:extLst>
              <a:ext uri="{FF2B5EF4-FFF2-40B4-BE49-F238E27FC236}">
                <a16:creationId xmlns:a16="http://schemas.microsoft.com/office/drawing/2014/main" id="{061A0086-AB8F-F977-CEA7-E065B38248A8}"/>
              </a:ext>
            </a:extLst>
          </p:cNvPr>
          <p:cNvPicPr>
            <a:picLocks noChangeAspect="1"/>
          </p:cNvPicPr>
          <p:nvPr/>
        </p:nvPicPr>
        <p:blipFill>
          <a:blip r:embed="rId2"/>
          <a:stretch>
            <a:fillRect/>
          </a:stretch>
        </p:blipFill>
        <p:spPr>
          <a:xfrm>
            <a:off x="706286" y="2651072"/>
            <a:ext cx="5407538" cy="1065960"/>
          </a:xfrm>
          <a:prstGeom prst="rect">
            <a:avLst/>
          </a:prstGeom>
        </p:spPr>
      </p:pic>
    </p:spTree>
    <p:extLst>
      <p:ext uri="{BB962C8B-B14F-4D97-AF65-F5344CB8AC3E}">
        <p14:creationId xmlns:p14="http://schemas.microsoft.com/office/powerpoint/2010/main" val="905077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Entgelte für Netznutzung</a:t>
            </a:r>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623392" y="1703491"/>
            <a:ext cx="11262427" cy="2445589"/>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der Vergütung für die vermiedene Netznutzung zu Grunde liegenden vermiedenen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gewälzten Kosten der vorgelagerten Netz- oder Umspannebenen werden für jede Netz- und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Umspannebene einzeln ermittelt. Maßgeblich sind die tatsächliche Vermeidungsarbeit in Kilowattstunden,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tatsächliche Vermeidungsleistung in Kilowatt und die Netzentgelte der vorgelagerten Netz- oder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Umspannebene.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Systematik basiert auf dem Kalkulationsleitfaden zu § 18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des VDN vom 03. März 2007.</a:t>
            </a:r>
          </a:p>
        </p:txBody>
      </p:sp>
    </p:spTree>
    <p:extLst>
      <p:ext uri="{BB962C8B-B14F-4D97-AF65-F5344CB8AC3E}">
        <p14:creationId xmlns:p14="http://schemas.microsoft.com/office/powerpoint/2010/main" val="2699671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10657259" cy="539800"/>
          </a:xfrm>
        </p:spPr>
        <p:txBody>
          <a:bodyPr/>
          <a:lstStyle/>
          <a:p>
            <a:r>
              <a:rPr kumimoji="0" lang="de-DE" b="0" i="0" u="none" strike="noStrike" kern="1200" cap="none" spc="0" normalizeH="0" baseline="0" noProof="0" dirty="0">
                <a:ln>
                  <a:noFill/>
                </a:ln>
                <a:solidFill>
                  <a:srgbClr val="E30613"/>
                </a:solidFill>
                <a:effectLst/>
                <a:uLnTx/>
                <a:uFillTx/>
                <a:latin typeface="Arial"/>
                <a:ea typeface="+mj-ea"/>
                <a:cs typeface="+mj-cs"/>
                <a:sym typeface="+mj-lt"/>
              </a:rPr>
              <a:t>Wesentlich zur Abrechnung der vermiedenen Netznutzung sind folgende Faktoren:</a:t>
            </a:r>
            <a:endParaRPr lang="de-DE" b="0" dirty="0"/>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594213" y="2063531"/>
            <a:ext cx="11262427" cy="4491890"/>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Verhältnisfaktor: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Beschreibt das Verhältnis zwischen tatsächlicher Vermeidungsarbeit und eingespeister Arbeit.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Skalierungsfaktor: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Beschreibt das Verhältnis zwischen der tatsächlichen Vermeidungsleistung und der Einspeiseleistung zum Zeitpunkt der </a:t>
            </a:r>
            <a:r>
              <a:rPr kumimoji="0" lang="de-DE" sz="1800" b="0" i="0" u="none" strike="noStrike" kern="0" cap="none" spc="0" normalizeH="0" baseline="0" noProof="0" dirty="0" err="1">
                <a:ln>
                  <a:noFill/>
                </a:ln>
                <a:solidFill>
                  <a:srgbClr val="000000"/>
                </a:solidFill>
                <a:effectLst/>
                <a:uLnTx/>
                <a:uFillTx/>
                <a:latin typeface="Arial"/>
                <a:ea typeface="+mn-ea"/>
                <a:cs typeface="Arial"/>
              </a:rPr>
              <a:t>Netzebenenhöchstlast</a:t>
            </a:r>
            <a:r>
              <a:rPr kumimoji="0" lang="de-DE" sz="1800" b="0" i="0" u="none" strike="noStrike" kern="0" cap="none" spc="0" normalizeH="0" baseline="0" noProof="0" dirty="0">
                <a:ln>
                  <a:noFill/>
                </a:ln>
                <a:solidFill>
                  <a:srgbClr val="000000"/>
                </a:solidFill>
                <a:effectLst/>
                <a:uLnTx/>
                <a:uFillTx/>
                <a:latin typeface="Arial"/>
                <a:ea typeface="+mn-ea"/>
                <a:cs typeface="Arial"/>
              </a:rPr>
              <a:t>.</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Anteilsfaktor: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Projiziert die Summe aller verstetigten Vermeidungsleistungen auf den verstetigten Anteil der tatsächlichen Vermeidungsleistung zum Zeitpunkt der </a:t>
            </a:r>
            <a:r>
              <a:rPr kumimoji="0" lang="de-DE" sz="1800" b="0" i="0" u="none" strike="noStrike" kern="0" cap="none" spc="0" normalizeH="0" baseline="0" noProof="0" dirty="0" err="1">
                <a:ln>
                  <a:noFill/>
                </a:ln>
                <a:solidFill>
                  <a:srgbClr val="000000"/>
                </a:solidFill>
                <a:effectLst/>
                <a:uLnTx/>
                <a:uFillTx/>
                <a:latin typeface="Arial"/>
                <a:ea typeface="+mn-ea"/>
                <a:cs typeface="Arial"/>
              </a:rPr>
              <a:t>Netzebenenhöchstlast</a:t>
            </a:r>
            <a:r>
              <a:rPr kumimoji="0" lang="de-DE" sz="1800" b="0" i="0" u="none" strike="noStrike" kern="0" cap="none" spc="0" normalizeH="0" baseline="0" noProof="0" dirty="0">
                <a:ln>
                  <a:noFill/>
                </a:ln>
                <a:solidFill>
                  <a:srgbClr val="000000"/>
                </a:solidFill>
                <a:effectLst/>
                <a:uLnTx/>
                <a:uFillTx/>
                <a:latin typeface="Arial"/>
                <a:ea typeface="+mn-ea"/>
                <a:cs typeface="Arial"/>
              </a:rPr>
              <a:t>.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Für die Abschlagsrechnungen werden vorläufige Werte der o. g. Faktoren angesetzt. Die endgültigen Faktoren werden erst nach Abschluss eines Kalenderjahres im Nachhinein ermittelt und im Rahmen der Endabrechnung angewendet. </a:t>
            </a:r>
          </a:p>
        </p:txBody>
      </p:sp>
    </p:spTree>
    <p:extLst>
      <p:ext uri="{BB962C8B-B14F-4D97-AF65-F5344CB8AC3E}">
        <p14:creationId xmlns:p14="http://schemas.microsoft.com/office/powerpoint/2010/main" val="2632444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10657259" cy="539800"/>
          </a:xfrm>
        </p:spPr>
        <p:txBody>
          <a:bodyPr/>
          <a:lstStyle/>
          <a:p>
            <a:r>
              <a:rPr kumimoji="0" lang="de-DE" b="0" i="0" u="none" strike="noStrike" kern="1200" cap="none" spc="0" normalizeH="0" baseline="0" noProof="0" dirty="0">
                <a:ln>
                  <a:noFill/>
                </a:ln>
                <a:solidFill>
                  <a:srgbClr val="E30613"/>
                </a:solidFill>
                <a:effectLst/>
                <a:uLnTx/>
                <a:uFillTx/>
                <a:latin typeface="Arial"/>
                <a:ea typeface="+mj-ea"/>
                <a:cs typeface="+mj-cs"/>
                <a:sym typeface="+mj-lt"/>
              </a:rPr>
              <a:t>1. Vergütungssätze</a:t>
            </a:r>
            <a:endParaRPr lang="de-DE" b="0" dirty="0"/>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594213" y="2063531"/>
            <a:ext cx="11262427" cy="4317797"/>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1. Januar 2018 sind bei der Ermittlung der Entgelte für dezentrale Einspeisungen, gemäß § 120 Abs. 4 EnWG, die Netzentgelte vom 31.Dezember 2016 ohne die Kostenbestandteile nach § 17d Abs. 7 EnWG und § 2 Abs. 5 </a:t>
            </a:r>
            <a:r>
              <a:rPr kumimoji="0" lang="de-DE" sz="1800" b="0" i="0" u="none" strike="noStrike" kern="1200" cap="none" spc="0" normalizeH="0" baseline="0" noProof="0" dirty="0" err="1">
                <a:ln>
                  <a:noFill/>
                </a:ln>
                <a:solidFill>
                  <a:srgbClr val="000000"/>
                </a:solidFill>
                <a:effectLst/>
                <a:uLnTx/>
                <a:uFillTx/>
                <a:latin typeface="Arial"/>
                <a:ea typeface="+mn-ea"/>
                <a:cs typeface="+mn-cs"/>
              </a:rPr>
              <a:t>EnLAG</a:t>
            </a:r>
            <a:r>
              <a:rPr kumimoji="0" lang="de-DE" sz="1800" b="0" i="0" u="none" strike="noStrike" kern="1200" cap="none" spc="0" normalizeH="0" baseline="0" noProof="0" dirty="0">
                <a:ln>
                  <a:noFill/>
                </a:ln>
                <a:solidFill>
                  <a:srgbClr val="000000"/>
                </a:solidFill>
                <a:effectLst/>
                <a:uLnTx/>
                <a:uFillTx/>
                <a:latin typeface="Arial"/>
                <a:ea typeface="+mn-ea"/>
                <a:cs typeface="+mn-cs"/>
              </a:rPr>
              <a:t>, zugrunde zu legen. Das entsprechende „Referenzpreisblatt zur Ermittlung vermiedener Netzentgelte nach 18 Abs. 2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hat die Rheinische NETZGesellschaft mbH im Internet veröffentlicht. Es dient als Obergrenze bei der Ermittlung der in diesem Preisblatt veröffentlichten Vergütungssätzen für die dezentrale Einspeisung.</a:t>
            </a:r>
          </a:p>
          <a:p>
            <a:pPr marL="0" marR="0" lvl="0" indent="0" algn="l" defTabSz="914400" rtl="0" eaLnBrk="1" fontAlgn="auto" latinLnBrk="0" hangingPunct="1">
              <a:lnSpc>
                <a:spcPct val="100000"/>
              </a:lnSpc>
              <a:spcBef>
                <a:spcPts val="0"/>
              </a:spcBef>
              <a:spcAft>
                <a:spcPts val="0"/>
              </a:spcAft>
              <a:buClrTx/>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Für Bestandsanlagen mit Inbetriebnahme vor dem 01.01.2018 mit volatiler Erzeugung werden die in diesem Preisblatt ausgewiesenen Preise gemäß § 120 Abs. 3 EnWG i. V. m. § 18 Abs. 5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wie folgt reduziert: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01.01.2018 um ein Drittel;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01.01.2019 um zwei Drittel;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01.01.2020 erfolgt keine Vergütung mehr.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Für Neuanlagen mit Inbetriebnahme ab dem 01.01.2018 mit volatiler Erzeugung erfolgt keine Vergütung.</a:t>
            </a:r>
          </a:p>
          <a:p>
            <a:pPr marL="0" marR="0" lvl="0" indent="0" algn="l" defTabSz="914400" rtl="0" eaLnBrk="1" fontAlgn="auto" latinLnBrk="0" hangingPunct="1">
              <a:lnSpc>
                <a:spcPct val="100000"/>
              </a:lnSpc>
              <a:spcBef>
                <a:spcPts val="0"/>
              </a:spcBef>
              <a:spcAft>
                <a:spcPts val="0"/>
              </a:spcAft>
              <a:buClrTx/>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8739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1.1 Netzkunden mit Lastgangzähler</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700808"/>
            <a:ext cx="11017299" cy="1512168"/>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Der Einspeiser muss </a:t>
            </a:r>
            <a:r>
              <a:rPr kumimoji="0" lang="de-DE" sz="1800" b="1" i="0" u="none" strike="noStrike" kern="0" cap="none" spc="0" normalizeH="0" baseline="0" noProof="0" dirty="0">
                <a:ln>
                  <a:noFill/>
                </a:ln>
                <a:solidFill>
                  <a:srgbClr val="000000"/>
                </a:solidFill>
                <a:effectLst/>
                <a:uLnTx/>
                <a:uFillTx/>
                <a:latin typeface="Arial"/>
                <a:ea typeface="+mn-ea"/>
                <a:cs typeface="Arial"/>
              </a:rPr>
              <a:t>bis spätestens zum 31.12.2026</a:t>
            </a:r>
            <a:r>
              <a:rPr kumimoji="0" lang="de-DE" sz="1800" b="0" i="0" u="none" strike="noStrike" kern="0" cap="none" spc="0" normalizeH="0" baseline="0" noProof="0" dirty="0">
                <a:ln>
                  <a:noFill/>
                </a:ln>
                <a:solidFill>
                  <a:srgbClr val="000000"/>
                </a:solidFill>
                <a:effectLst/>
                <a:uLnTx/>
                <a:uFillTx/>
                <a:latin typeface="Arial"/>
                <a:ea typeface="+mn-ea"/>
                <a:cs typeface="Arial"/>
              </a:rPr>
              <a:t> die Wahl zwischen der Abrechnung nach individueller Vermeidungsleistung (IST-Bewertung) oder verstetigter Leistung (verstetigte Bewertung) treffen und der RNG schriftlich mitteilen.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Wurde bis zum o.g. Datum keine Festlegung getroffen, erfolgt eine automatische Zuordnung durch den Netzbetreiber zur verstetigten Bewertung.</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pic>
        <p:nvPicPr>
          <p:cNvPr id="7" name="Grafik 6">
            <a:extLst>
              <a:ext uri="{FF2B5EF4-FFF2-40B4-BE49-F238E27FC236}">
                <a16:creationId xmlns:a16="http://schemas.microsoft.com/office/drawing/2014/main" id="{B398801C-BBBF-BF5D-8055-3BE1B17156DE}"/>
              </a:ext>
            </a:extLst>
          </p:cNvPr>
          <p:cNvPicPr>
            <a:picLocks noChangeAspect="1"/>
          </p:cNvPicPr>
          <p:nvPr/>
        </p:nvPicPr>
        <p:blipFill>
          <a:blip r:embed="rId2"/>
          <a:stretch>
            <a:fillRect/>
          </a:stretch>
        </p:blipFill>
        <p:spPr>
          <a:xfrm>
            <a:off x="698908" y="3382641"/>
            <a:ext cx="9152394" cy="2350615"/>
          </a:xfrm>
          <a:prstGeom prst="rect">
            <a:avLst/>
          </a:prstGeom>
        </p:spPr>
      </p:pic>
      <p:sp>
        <p:nvSpPr>
          <p:cNvPr id="10" name="Textfeld 9">
            <a:extLst>
              <a:ext uri="{FF2B5EF4-FFF2-40B4-BE49-F238E27FC236}">
                <a16:creationId xmlns:a16="http://schemas.microsoft.com/office/drawing/2014/main" id="{191B3838-CC9A-747E-74F9-EEAD4AFFF739}"/>
              </a:ext>
            </a:extLst>
          </p:cNvPr>
          <p:cNvSpPr txBox="1"/>
          <p:nvPr/>
        </p:nvSpPr>
        <p:spPr>
          <a:xfrm>
            <a:off x="707230" y="6093296"/>
            <a:ext cx="11221418" cy="592868"/>
          </a:xfrm>
          <a:prstGeom prst="rect">
            <a:avLst/>
          </a:prstGeom>
          <a:noFill/>
        </p:spPr>
        <p:txBody>
          <a:bodyPr wrap="none" lIns="0" tIns="0" rIns="0" bIns="0" rtlCol="0">
            <a:noAutofit/>
          </a:bodyPr>
          <a:lstStyle/>
          <a:p>
            <a:pPr>
              <a:lnSpc>
                <a:spcPct val="100000"/>
              </a:lnSpc>
              <a:spcAft>
                <a:spcPts val="0"/>
              </a:spcAft>
              <a:buClr>
                <a:schemeClr val="accent1"/>
              </a:buClr>
            </a:pPr>
            <a:r>
              <a:rPr lang="de-DE" sz="1100" dirty="0"/>
              <a:t>* siehe Netzentgelte gemäß Referenzpreisblatt Amprion</a:t>
            </a:r>
          </a:p>
          <a:p>
            <a:pPr>
              <a:lnSpc>
                <a:spcPct val="100000"/>
              </a:lnSpc>
              <a:spcAft>
                <a:spcPts val="0"/>
              </a:spcAft>
              <a:buClr>
                <a:schemeClr val="accent1"/>
              </a:buClr>
            </a:pPr>
            <a:r>
              <a:rPr lang="de-DE" sz="1100" dirty="0"/>
              <a:t>** siehe Netzentgelte gemäß Referenzpreisblatt RNG</a:t>
            </a:r>
          </a:p>
        </p:txBody>
      </p:sp>
    </p:spTree>
    <p:extLst>
      <p:ext uri="{BB962C8B-B14F-4D97-AF65-F5344CB8AC3E}">
        <p14:creationId xmlns:p14="http://schemas.microsoft.com/office/powerpoint/2010/main" val="923981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1.2 Netzkunden ohne Lastgangzähler</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sp>
        <p:nvSpPr>
          <p:cNvPr id="10" name="Textfeld 9">
            <a:extLst>
              <a:ext uri="{FF2B5EF4-FFF2-40B4-BE49-F238E27FC236}">
                <a16:creationId xmlns:a16="http://schemas.microsoft.com/office/drawing/2014/main" id="{191B3838-CC9A-747E-74F9-EEAD4AFFF739}"/>
              </a:ext>
            </a:extLst>
          </p:cNvPr>
          <p:cNvSpPr txBox="1"/>
          <p:nvPr/>
        </p:nvSpPr>
        <p:spPr>
          <a:xfrm>
            <a:off x="707230" y="6093296"/>
            <a:ext cx="11221418" cy="592868"/>
          </a:xfrm>
          <a:prstGeom prst="rect">
            <a:avLst/>
          </a:prstGeom>
          <a:noFill/>
        </p:spPr>
        <p:txBody>
          <a:bodyPr wrap="none" lIns="0" tIns="0" rIns="0" bIns="0" rtlCol="0">
            <a:noAutofit/>
          </a:bodyPr>
          <a:lstStyle/>
          <a:p>
            <a:pPr>
              <a:lnSpc>
                <a:spcPct val="100000"/>
              </a:lnSpc>
              <a:spcAft>
                <a:spcPts val="0"/>
              </a:spcAft>
              <a:buClr>
                <a:schemeClr val="accent1"/>
              </a:buClr>
            </a:pPr>
            <a:r>
              <a:rPr lang="de-DE" sz="1100" dirty="0"/>
              <a:t>* siehe Netzentgelte gemäß Referenzpreisblatt Amprion</a:t>
            </a:r>
          </a:p>
          <a:p>
            <a:pPr>
              <a:lnSpc>
                <a:spcPct val="100000"/>
              </a:lnSpc>
              <a:spcAft>
                <a:spcPts val="0"/>
              </a:spcAft>
              <a:buClr>
                <a:schemeClr val="accent1"/>
              </a:buClr>
            </a:pPr>
            <a:r>
              <a:rPr lang="de-DE" sz="1100" dirty="0"/>
              <a:t>** siehe Netzentgelte gemäß Referenzpreisblatt RNG</a:t>
            </a:r>
          </a:p>
        </p:txBody>
      </p:sp>
      <p:pic>
        <p:nvPicPr>
          <p:cNvPr id="2" name="Grafik 1">
            <a:extLst>
              <a:ext uri="{FF2B5EF4-FFF2-40B4-BE49-F238E27FC236}">
                <a16:creationId xmlns:a16="http://schemas.microsoft.com/office/drawing/2014/main" id="{A0656781-7EAD-CF59-1609-EFFBFE2453F7}"/>
              </a:ext>
            </a:extLst>
          </p:cNvPr>
          <p:cNvPicPr>
            <a:picLocks noChangeAspect="1"/>
          </p:cNvPicPr>
          <p:nvPr/>
        </p:nvPicPr>
        <p:blipFill>
          <a:blip r:embed="rId2"/>
          <a:stretch>
            <a:fillRect/>
          </a:stretch>
        </p:blipFill>
        <p:spPr>
          <a:xfrm>
            <a:off x="707230" y="2231975"/>
            <a:ext cx="5328366" cy="1786283"/>
          </a:xfrm>
          <a:prstGeom prst="rect">
            <a:avLst/>
          </a:prstGeom>
        </p:spPr>
      </p:pic>
    </p:spTree>
    <p:extLst>
      <p:ext uri="{BB962C8B-B14F-4D97-AF65-F5344CB8AC3E}">
        <p14:creationId xmlns:p14="http://schemas.microsoft.com/office/powerpoint/2010/main" val="3052021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(1/3)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2016224"/>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2.1 Netzkunden ohne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	</a:t>
            </a: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Der Abschlag beträgt 1/12 der Vorjahresgutschrift.</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2.2 Netzkunden mit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	a) Arbeitspreis</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a:t>
            </a:r>
            <a:endParaRPr lang="de-DE" dirty="0"/>
          </a:p>
        </p:txBody>
      </p:sp>
      <p:pic>
        <p:nvPicPr>
          <p:cNvPr id="5" name="Grafik 4">
            <a:extLst>
              <a:ext uri="{FF2B5EF4-FFF2-40B4-BE49-F238E27FC236}">
                <a16:creationId xmlns:a16="http://schemas.microsoft.com/office/drawing/2014/main" id="{CCAAE808-5F65-D99B-348C-26CAD256FEF6}"/>
              </a:ext>
            </a:extLst>
          </p:cNvPr>
          <p:cNvPicPr>
            <a:picLocks noChangeAspect="1"/>
          </p:cNvPicPr>
          <p:nvPr/>
        </p:nvPicPr>
        <p:blipFill>
          <a:blip r:embed="rId2"/>
          <a:stretch>
            <a:fillRect/>
          </a:stretch>
        </p:blipFill>
        <p:spPr>
          <a:xfrm>
            <a:off x="1055440" y="4365104"/>
            <a:ext cx="6853212" cy="936104"/>
          </a:xfrm>
          <a:prstGeom prst="rect">
            <a:avLst/>
          </a:prstGeom>
        </p:spPr>
      </p:pic>
    </p:spTree>
    <p:extLst>
      <p:ext uri="{BB962C8B-B14F-4D97-AF65-F5344CB8AC3E}">
        <p14:creationId xmlns:p14="http://schemas.microsoft.com/office/powerpoint/2010/main" val="2436901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(2/3)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3888432"/>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2.2 Netzkunden mit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	b) </a:t>
            </a:r>
            <a:r>
              <a:rPr lang="de-DE" sz="1800" b="0" dirty="0">
                <a:solidFill>
                  <a:srgbClr val="000000"/>
                </a:solidFill>
                <a:latin typeface="Arial"/>
                <a:ea typeface="+mn-ea"/>
                <a:cs typeface="+mn-cs"/>
                <a:sym typeface="+mn-lt"/>
              </a:rPr>
              <a:t>Leistungspreis</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a:p>
            <a:pPr marL="0" marR="0" lvl="0" indent="0" algn="l" defTabSz="2154238" rtl="0" eaLnBrk="1" fontAlgn="base" latinLnBrk="0" hangingPunct="1">
              <a:lnSpc>
                <a:spcPct val="100000"/>
              </a:lnSpc>
              <a:spcBef>
                <a:spcPct val="0"/>
              </a:spcBef>
              <a:spcAft>
                <a:spcPts val="600"/>
              </a:spcAft>
              <a:buClr>
                <a:srgbClr val="E2001A"/>
              </a:buClr>
              <a:buSzTx/>
              <a:buFontTx/>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Im Rahmen der Abschlagszahlungen werden die Faktoren abweichend von der Endabrechnung aus abrechnungstechnischen Gründen auf die jeweiligen Preise und nicht auf die Leistung angewendet. Die vorläufigen Skalierungs- und Anteilsfaktoren sind dem Preisblatt des Vorvorjahres Punkt 3. Endabrechnung entnommen.</a:t>
            </a:r>
          </a:p>
          <a:p>
            <a:pPr marL="0" marR="0" lvl="0" indent="0" algn="l" defTabSz="2154238" rtl="0" eaLnBrk="1" fontAlgn="base" latinLnBrk="0" hangingPunct="1">
              <a:lnSpc>
                <a:spcPct val="100000"/>
              </a:lnSpc>
              <a:spcBef>
                <a:spcPct val="0"/>
              </a:spcBef>
              <a:spcAft>
                <a:spcPts val="600"/>
              </a:spcAft>
              <a:buClr>
                <a:srgbClr val="E2001A"/>
              </a:buClr>
              <a:buSzTx/>
              <a:buFontTx/>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Tx/>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Auf Grund von Prognoseungenauigkeiten hinsichtlich der zu erwartenden Einspeiseleistung kommt zusätzlich ein Abschlagsfaktor zur Anwendung. Die vorläufige Leistung in kW ermittelt sich aus der monatlichen Einspeisemenge dividiert durch die Anzahl der Stunden in dem jeweiligen Monat. Diese wird tagesanteilig monatlich abgerechnet.</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dirty="0"/>
              <a:t>RheinNetz GmbH - Preisblatt vermiedene Netzentgelte 2026</a:t>
            </a:r>
          </a:p>
        </p:txBody>
      </p:sp>
    </p:spTree>
    <p:extLst>
      <p:ext uri="{BB962C8B-B14F-4D97-AF65-F5344CB8AC3E}">
        <p14:creationId xmlns:p14="http://schemas.microsoft.com/office/powerpoint/2010/main" val="380568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(3/3)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b) 1. verstetigte Bewertung</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dirty="0"/>
              <a:t>RheinNetz GmbH - Preisblatt vermiedene Netzentgelte 2026</a:t>
            </a:r>
          </a:p>
        </p:txBody>
      </p:sp>
      <p:sp>
        <p:nvSpPr>
          <p:cNvPr id="5" name="Titel 7">
            <a:extLst>
              <a:ext uri="{FF2B5EF4-FFF2-40B4-BE49-F238E27FC236}">
                <a16:creationId xmlns:a16="http://schemas.microsoft.com/office/drawing/2014/main" id="{86429EC4-4635-FD80-5831-A48195A03BA8}"/>
              </a:ext>
            </a:extLst>
          </p:cNvPr>
          <p:cNvSpPr txBox="1">
            <a:spLocks/>
          </p:cNvSpPr>
          <p:nvPr/>
        </p:nvSpPr>
        <p:spPr bwMode="gray">
          <a:xfrm>
            <a:off x="695325" y="4401368"/>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b) 2. Leistungspreis IST-Bewertung</a:t>
            </a:r>
          </a:p>
        </p:txBody>
      </p:sp>
      <p:pic>
        <p:nvPicPr>
          <p:cNvPr id="9" name="Grafik 8" descr="Ein Bild, das Text, Screenshot, Schrift, Zahl enthält.&#10;&#10;KI-generierte Inhalte können fehlerhaft sein.">
            <a:extLst>
              <a:ext uri="{FF2B5EF4-FFF2-40B4-BE49-F238E27FC236}">
                <a16:creationId xmlns:a16="http://schemas.microsoft.com/office/drawing/2014/main" id="{8FA870EB-716A-BFA2-1475-7036DA2F88E8}"/>
              </a:ext>
            </a:extLst>
          </p:cNvPr>
          <p:cNvPicPr>
            <a:picLocks noChangeAspect="1"/>
          </p:cNvPicPr>
          <p:nvPr/>
        </p:nvPicPr>
        <p:blipFill>
          <a:blip r:embed="rId2"/>
          <a:stretch>
            <a:fillRect/>
          </a:stretch>
        </p:blipFill>
        <p:spPr>
          <a:xfrm>
            <a:off x="720592" y="2528640"/>
            <a:ext cx="7690972" cy="1548432"/>
          </a:xfrm>
          <a:prstGeom prst="rect">
            <a:avLst/>
          </a:prstGeom>
        </p:spPr>
      </p:pic>
      <p:pic>
        <p:nvPicPr>
          <p:cNvPr id="11" name="Grafik 10" descr="Ein Bild, das Text, Screenshot, Schrift, Zahl enthält.">
            <a:extLst>
              <a:ext uri="{FF2B5EF4-FFF2-40B4-BE49-F238E27FC236}">
                <a16:creationId xmlns:a16="http://schemas.microsoft.com/office/drawing/2014/main" id="{9B05FD3F-5B6E-8EBA-27B6-EBB5A2095334}"/>
              </a:ext>
            </a:extLst>
          </p:cNvPr>
          <p:cNvPicPr>
            <a:picLocks noChangeAspect="1"/>
          </p:cNvPicPr>
          <p:nvPr/>
        </p:nvPicPr>
        <p:blipFill>
          <a:blip r:embed="rId3"/>
          <a:stretch>
            <a:fillRect/>
          </a:stretch>
        </p:blipFill>
        <p:spPr>
          <a:xfrm>
            <a:off x="695325" y="4941168"/>
            <a:ext cx="7698752" cy="1368152"/>
          </a:xfrm>
          <a:prstGeom prst="rect">
            <a:avLst/>
          </a:prstGeom>
        </p:spPr>
      </p:pic>
    </p:spTree>
    <p:extLst>
      <p:ext uri="{BB962C8B-B14F-4D97-AF65-F5344CB8AC3E}">
        <p14:creationId xmlns:p14="http://schemas.microsoft.com/office/powerpoint/2010/main" val="3878678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heinNetz Template">
  <a:themeElements>
    <a:clrScheme name="RheinEnergie">
      <a:dk1>
        <a:srgbClr val="333333"/>
      </a:dk1>
      <a:lt1>
        <a:srgbClr val="FFFFFF"/>
      </a:lt1>
      <a:dk2>
        <a:srgbClr val="E8E8E8"/>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216000" indent="-216000" algn="ctr">
          <a:spcBef>
            <a:spcPts val="300"/>
          </a:spcBef>
          <a:spcAft>
            <a:spcPts val="300"/>
          </a:spcAft>
          <a:buClr>
            <a:schemeClr val="bg1"/>
          </a:buClr>
          <a:buFont typeface="Courier New" panose="02070309020205020404" pitchFamily="49" charset="0"/>
          <a:buChar char="o"/>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216000" indent="-216000" algn="l">
          <a:lnSpc>
            <a:spcPct val="110000"/>
          </a:lnSpc>
          <a:spcBef>
            <a:spcPts val="300"/>
          </a:spcBef>
          <a:spcAft>
            <a:spcPts val="300"/>
          </a:spcAft>
          <a:buClr>
            <a:schemeClr val="bg2"/>
          </a:buClr>
          <a:buFont typeface="Courier New" panose="02070309020205020404" pitchFamily="49" charset="0"/>
          <a:buChar char="o"/>
          <a:defRPr sz="1200" dirty="0" err="1" smtClean="0"/>
        </a:defPPr>
      </a:lstStyle>
    </a:txDef>
  </a:objectDefaults>
  <a:extraClrSchemeLst/>
  <a:extLst>
    <a:ext uri="{05A4C25C-085E-4340-85A3-A5531E510DB2}">
      <thm15:themeFamily xmlns:thm15="http://schemas.microsoft.com/office/thememl/2012/main" name="RheinEnergie_Template_10_EXP.potx" id="{A566890C-1E6E-4FA3-82BA-F43D29E96C97}" vid="{9C129E09-D0BE-4BDD-9B30-456E1862C0ED}"/>
    </a:ext>
  </a:extLst>
</a:theme>
</file>

<file path=ppt/theme/theme2.xml><?xml version="1.0" encoding="utf-8"?>
<a:theme xmlns:a="http://schemas.openxmlformats.org/drawingml/2006/main" name="Office">
  <a:themeElements>
    <a:clrScheme name="RheinEnergie">
      <a:dk1>
        <a:srgbClr val="333333"/>
      </a:dk1>
      <a:lt1>
        <a:srgbClr val="FFFFFF"/>
      </a:lt1>
      <a:dk2>
        <a:srgbClr val="EEEEEE"/>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RheinEnergie">
      <a:dk1>
        <a:srgbClr val="333333"/>
      </a:dk1>
      <a:lt1>
        <a:srgbClr val="FFFFFF"/>
      </a:lt1>
      <a:dk2>
        <a:srgbClr val="EEEEEE"/>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2E5FD0FACC1A441A3B98524628D82BB" ma:contentTypeVersion="18" ma:contentTypeDescription="Ein neues Dokument erstellen." ma:contentTypeScope="" ma:versionID="ca91d1d73b96296e36ac805fd617baf7">
  <xsd:schema xmlns:xsd="http://www.w3.org/2001/XMLSchema" xmlns:xs="http://www.w3.org/2001/XMLSchema" xmlns:p="http://schemas.microsoft.com/office/2006/metadata/properties" xmlns:ns3="81b2a3e8-42da-4da6-905d-11a8afbb605c" xmlns:ns4="a316b092-a2a1-4f3b-b455-46c1e19af03e" targetNamespace="http://schemas.microsoft.com/office/2006/metadata/properties" ma:root="true" ma:fieldsID="c25dfe43a6d077542e50f2e8cf508a91" ns3:_="" ns4:_="">
    <xsd:import namespace="81b2a3e8-42da-4da6-905d-11a8afbb605c"/>
    <xsd:import namespace="a316b092-a2a1-4f3b-b455-46c1e19af03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SearchProperties" minOccurs="0"/>
                <xsd:element ref="ns4:MediaServiceObjectDetectorVersion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b2a3e8-42da-4da6-905d-11a8afbb605c"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SharingHintHash" ma:index="10" nillable="true" ma:displayName="Freigabehinweis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16b092-a2a1-4f3b-b455-46c1e19af03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316b092-a2a1-4f3b-b455-46c1e19af03e" xsi:nil="true"/>
  </documentManagement>
</p:properties>
</file>

<file path=customXml/itemProps1.xml><?xml version="1.0" encoding="utf-8"?>
<ds:datastoreItem xmlns:ds="http://schemas.openxmlformats.org/officeDocument/2006/customXml" ds:itemID="{8127BC08-5AE0-4AE4-972B-4A768DD14B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b2a3e8-42da-4da6-905d-11a8afbb605c"/>
    <ds:schemaRef ds:uri="a316b092-a2a1-4f3b-b455-46c1e19af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C9BC0D-6CFF-4DCD-8998-7BEBB11267E4}">
  <ds:schemaRefs>
    <ds:schemaRef ds:uri="http://schemas.microsoft.com/sharepoint/v3/contenttype/forms"/>
  </ds:schemaRefs>
</ds:datastoreItem>
</file>

<file path=customXml/itemProps3.xml><?xml version="1.0" encoding="utf-8"?>
<ds:datastoreItem xmlns:ds="http://schemas.openxmlformats.org/officeDocument/2006/customXml" ds:itemID="{69A18091-99C0-443D-B504-D8B7AE8B7DE3}">
  <ds:schemaRefs>
    <ds:schemaRef ds:uri="a316b092-a2a1-4f3b-b455-46c1e19af03e"/>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81b2a3e8-42da-4da6-905d-11a8afbb605c"/>
    <ds:schemaRef ds:uri="http://purl.org/dc/dcmitype/"/>
  </ds:schemaRefs>
</ds:datastoreItem>
</file>

<file path=docMetadata/LabelInfo.xml><?xml version="1.0" encoding="utf-8"?>
<clbl:labelList xmlns:clbl="http://schemas.microsoft.com/office/2020/mipLabelMetadata">
  <clbl:label id="{1306f633-cd8d-47fc-9f97-8f65ce0f1fe7}" enabled="1" method="Standard" siteId="{17e9d4a2-1c8d-40d2-af3f-929da470e0c7}" removed="0"/>
</clbl:labelList>
</file>

<file path=docProps/app.xml><?xml version="1.0" encoding="utf-8"?>
<Properties xmlns="http://schemas.openxmlformats.org/officeDocument/2006/extended-properties" xmlns:vt="http://schemas.openxmlformats.org/officeDocument/2006/docPropsVTypes">
  <Template>RheinEnergie_Template_10_EXP</Template>
  <TotalTime>0</TotalTime>
  <Words>678</Words>
  <Application>Microsoft Office PowerPoint</Application>
  <PresentationFormat>Breitbild</PresentationFormat>
  <Paragraphs>69</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Courier New</vt:lpstr>
      <vt:lpstr>Symbol</vt:lpstr>
      <vt:lpstr>RheinNetz Template</vt:lpstr>
      <vt:lpstr>PowerPoint-Präsentation</vt:lpstr>
      <vt:lpstr>Entgelte für Netznutzung</vt:lpstr>
      <vt:lpstr>Wesentlich zur Abrechnung der vermiedenen Netznutzung sind folgende Faktoren:</vt:lpstr>
      <vt:lpstr>1. Vergütungssätze</vt:lpstr>
      <vt:lpstr>1.1 Netzkunden mit Lastgangzähler</vt:lpstr>
      <vt:lpstr>1.2 Netzkunden ohne Lastgangzähler</vt:lpstr>
      <vt:lpstr>2. Abschlagszahlungen (1/3)</vt:lpstr>
      <vt:lpstr>2. Abschlagszahlungen (2/3)</vt:lpstr>
      <vt:lpstr>2. Abschlagszahlungen (3/3)</vt:lpstr>
      <vt:lpstr>3. Endabrechnung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consectetuer.</dc:title>
  <dc:creator>Nastja Keyzman</dc:creator>
  <cp:lastModifiedBy>Ropertz, Madeleine, RNG-KNV</cp:lastModifiedBy>
  <cp:revision>35</cp:revision>
  <cp:lastPrinted>2019-11-20T13:53:55Z</cp:lastPrinted>
  <dcterms:created xsi:type="dcterms:W3CDTF">2024-10-15T08:15:07Z</dcterms:created>
  <dcterms:modified xsi:type="dcterms:W3CDTF">2026-01-19T06:13:21Z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0x01010092E5FD0FACC1A441A3B98524628D82BB</vt:lpwstr>
  </property>
</Properties>
</file>